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8"/>
  </p:notesMasterIdLst>
  <p:sldIdLst>
    <p:sldId id="256" r:id="rId2"/>
    <p:sldId id="258" r:id="rId3"/>
    <p:sldId id="259" r:id="rId4"/>
    <p:sldId id="260" r:id="rId5"/>
    <p:sldId id="261" r:id="rId6"/>
    <p:sldId id="262" r:id="rId7"/>
    <p:sldId id="282" r:id="rId8"/>
    <p:sldId id="263" r:id="rId9"/>
    <p:sldId id="272" r:id="rId10"/>
    <p:sldId id="266" r:id="rId11"/>
    <p:sldId id="264" r:id="rId12"/>
    <p:sldId id="271" r:id="rId13"/>
    <p:sldId id="281" r:id="rId14"/>
    <p:sldId id="257" r:id="rId15"/>
    <p:sldId id="269" r:id="rId16"/>
    <p:sldId id="265"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Darker Grotesque" panose="020B0604020202020204" charset="0"/>
      <p:regular r:id="rId23"/>
      <p:bold r:id="rId24"/>
    </p:embeddedFont>
    <p:embeddedFont>
      <p:font typeface="Darker Grotesque Medium" panose="020B0604020202020204" charset="0"/>
      <p:regular r:id="rId25"/>
      <p:bold r:id="rId26"/>
    </p:embeddedFont>
    <p:embeddedFont>
      <p:font typeface="Montserrat" panose="00000500000000000000" pitchFamily="2"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Roboto Condensed"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94AE2C-C010-4E6B-A7A7-B51C6D6B8DDB}">
  <a:tblStyle styleId="{8C94AE2C-C010-4E6B-A7A7-B51C6D6B8D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d1e0eea74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d1e0eea74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10297dab38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10297dab38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297dab3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297dab3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10297dab38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10297dab3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1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rot="10800000" flipH="1">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rot="-5400000" flipH="1">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257"/>
        <p:cNvGrpSpPr/>
        <p:nvPr/>
      </p:nvGrpSpPr>
      <p:grpSpPr>
        <a:xfrm>
          <a:off x="0" y="0"/>
          <a:ext cx="0" cy="0"/>
          <a:chOff x="0" y="0"/>
          <a:chExt cx="0" cy="0"/>
        </a:xfrm>
      </p:grpSpPr>
      <p:sp>
        <p:nvSpPr>
          <p:cNvPr id="258" name="Google Shape;258;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txBox="1">
            <a:spLocks noGrp="1"/>
          </p:cNvSpPr>
          <p:nvPr>
            <p:ph type="title"/>
          </p:nvPr>
        </p:nvSpPr>
        <p:spPr>
          <a:xfrm flipH="1">
            <a:off x="5106280" y="3445970"/>
            <a:ext cx="2994600" cy="254100"/>
          </a:xfrm>
          <a:prstGeom prst="rect">
            <a:avLst/>
          </a:prstGeom>
          <a:solidFill>
            <a:schemeClr val="accent6"/>
          </a:solidFill>
        </p:spPr>
        <p:txBody>
          <a:bodyPr spcFirstLastPara="1" wrap="square" lIns="91425" tIns="91425" rIns="91425" bIns="91425" anchor="ctr" anchorCtr="0">
            <a:noAutofit/>
          </a:bodyPr>
          <a:lstStyle>
            <a:lvl1pPr lvl="0" algn="r"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0" name="Google Shape;260;p17"/>
          <p:cNvSpPr txBox="1">
            <a:spLocks noGrp="1"/>
          </p:cNvSpPr>
          <p:nvPr>
            <p:ph type="subTitle" idx="1"/>
          </p:nvPr>
        </p:nvSpPr>
        <p:spPr>
          <a:xfrm flipH="1">
            <a:off x="2762580" y="1819588"/>
            <a:ext cx="5502000" cy="14784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61" name="Google Shape;261;p17"/>
          <p:cNvGrpSpPr/>
          <p:nvPr/>
        </p:nvGrpSpPr>
        <p:grpSpPr>
          <a:xfrm rot="-5400000" flipH="1">
            <a:off x="8191799" y="905324"/>
            <a:ext cx="825589" cy="93999"/>
            <a:chOff x="5718423" y="809024"/>
            <a:chExt cx="830071" cy="94500"/>
          </a:xfrm>
        </p:grpSpPr>
        <p:sp>
          <p:nvSpPr>
            <p:cNvPr id="262" name="Google Shape;262;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7"/>
          <p:cNvGrpSpPr/>
          <p:nvPr/>
        </p:nvGrpSpPr>
        <p:grpSpPr>
          <a:xfrm rot="10800000" flipH="1">
            <a:off x="498549" y="419474"/>
            <a:ext cx="429322" cy="93999"/>
            <a:chOff x="5795037" y="809024"/>
            <a:chExt cx="431653" cy="94500"/>
          </a:xfrm>
        </p:grpSpPr>
        <p:sp>
          <p:nvSpPr>
            <p:cNvPr id="268" name="Google Shape;268;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5"/>
        <p:cNvGrpSpPr/>
        <p:nvPr/>
      </p:nvGrpSpPr>
      <p:grpSpPr>
        <a:xfrm>
          <a:off x="0" y="0"/>
          <a:ext cx="0" cy="0"/>
          <a:chOff x="0" y="0"/>
          <a:chExt cx="0" cy="0"/>
        </a:xfrm>
      </p:grpSpPr>
      <p:sp>
        <p:nvSpPr>
          <p:cNvPr id="306" name="Google Shape;306;p2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txBox="1">
            <a:spLocks noGrp="1"/>
          </p:cNvSpPr>
          <p:nvPr>
            <p:ph type="title"/>
          </p:nvPr>
        </p:nvSpPr>
        <p:spPr>
          <a:xfrm>
            <a:off x="4794400" y="1893300"/>
            <a:ext cx="34575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8" name="Google Shape;308;p20"/>
          <p:cNvSpPr txBox="1">
            <a:spLocks noGrp="1"/>
          </p:cNvSpPr>
          <p:nvPr>
            <p:ph type="title" idx="2" hasCustomPrompt="1"/>
          </p:nvPr>
        </p:nvSpPr>
        <p:spPr>
          <a:xfrm>
            <a:off x="6077500" y="1101725"/>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20"/>
          <p:cNvSpPr txBox="1">
            <a:spLocks noGrp="1"/>
          </p:cNvSpPr>
          <p:nvPr>
            <p:ph type="subTitle" idx="1"/>
          </p:nvPr>
        </p:nvSpPr>
        <p:spPr>
          <a:xfrm>
            <a:off x="4719400" y="3441975"/>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0" name="Google Shape;310;p2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0"/>
          <p:cNvGrpSpPr/>
          <p:nvPr/>
        </p:nvGrpSpPr>
        <p:grpSpPr>
          <a:xfrm rot="10800000" flipH="1">
            <a:off x="498549" y="419474"/>
            <a:ext cx="429322" cy="93999"/>
            <a:chOff x="5795037" y="809024"/>
            <a:chExt cx="431653" cy="94500"/>
          </a:xfrm>
        </p:grpSpPr>
        <p:sp>
          <p:nvSpPr>
            <p:cNvPr id="312" name="Google Shape;312;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0"/>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10800000">
            <a:off x="8230513" y="4466049"/>
            <a:ext cx="429322" cy="93999"/>
            <a:chOff x="5795037" y="809024"/>
            <a:chExt cx="431653" cy="94500"/>
          </a:xfrm>
        </p:grpSpPr>
        <p:sp>
          <p:nvSpPr>
            <p:cNvPr id="317" name="Google Shape;317;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0"/>
          <p:cNvGrpSpPr/>
          <p:nvPr/>
        </p:nvGrpSpPr>
        <p:grpSpPr>
          <a:xfrm rot="-5400000" flipH="1">
            <a:off x="8191799" y="905324"/>
            <a:ext cx="825589" cy="93999"/>
            <a:chOff x="5718423" y="809024"/>
            <a:chExt cx="830071" cy="94500"/>
          </a:xfrm>
        </p:grpSpPr>
        <p:sp>
          <p:nvSpPr>
            <p:cNvPr id="321" name="Google Shape;321;p2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10">
    <p:spTree>
      <p:nvGrpSpPr>
        <p:cNvPr id="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txBox="1">
            <a:spLocks noGrp="1"/>
          </p:cNvSpPr>
          <p:nvPr>
            <p:ph type="title"/>
          </p:nvPr>
        </p:nvSpPr>
        <p:spPr>
          <a:xfrm flipH="1">
            <a:off x="5108900" y="1578350"/>
            <a:ext cx="3324900" cy="11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4" name="Google Shape;484;p30"/>
          <p:cNvSpPr txBox="1">
            <a:spLocks noGrp="1"/>
          </p:cNvSpPr>
          <p:nvPr>
            <p:ph type="subTitle" idx="1"/>
          </p:nvPr>
        </p:nvSpPr>
        <p:spPr>
          <a:xfrm flipH="1">
            <a:off x="5342300" y="2715950"/>
            <a:ext cx="30915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3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0"/>
          <p:cNvGrpSpPr/>
          <p:nvPr/>
        </p:nvGrpSpPr>
        <p:grpSpPr>
          <a:xfrm rot="10800000" flipH="1">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0"/>
          <p:cNvGrpSpPr/>
          <p:nvPr/>
        </p:nvGrpSpPr>
        <p:grpSpPr>
          <a:xfrm rot="-5400000" flipH="1">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
    <p:spTree>
      <p:nvGrpSpPr>
        <p:cNvPr id="1"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33"/>
          <p:cNvSpPr txBox="1">
            <a:spLocks noGrp="1"/>
          </p:cNvSpPr>
          <p:nvPr>
            <p:ph type="title" idx="2"/>
          </p:nvPr>
        </p:nvSpPr>
        <p:spPr>
          <a:xfrm>
            <a:off x="1769790" y="2497359"/>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1" name="Google Shape;521;p33"/>
          <p:cNvSpPr txBox="1">
            <a:spLocks noGrp="1"/>
          </p:cNvSpPr>
          <p:nvPr>
            <p:ph type="title" idx="3"/>
          </p:nvPr>
        </p:nvSpPr>
        <p:spPr>
          <a:xfrm>
            <a:off x="5291263" y="2508350"/>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2" name="Google Shape;522;p33"/>
          <p:cNvSpPr txBox="1">
            <a:spLocks noGrp="1"/>
          </p:cNvSpPr>
          <p:nvPr>
            <p:ph type="subTitle" idx="1"/>
          </p:nvPr>
        </p:nvSpPr>
        <p:spPr>
          <a:xfrm>
            <a:off x="4948388" y="2875872"/>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3" name="Google Shape;523;p33"/>
          <p:cNvSpPr txBox="1">
            <a:spLocks noGrp="1"/>
          </p:cNvSpPr>
          <p:nvPr>
            <p:ph type="subTitle" idx="4"/>
          </p:nvPr>
        </p:nvSpPr>
        <p:spPr>
          <a:xfrm>
            <a:off x="1426888" y="2864888"/>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4" name="Google Shape;524;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3"/>
          <p:cNvGrpSpPr/>
          <p:nvPr/>
        </p:nvGrpSpPr>
        <p:grpSpPr>
          <a:xfrm rot="10800000" flipH="1">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rot="-5400000" flipH="1">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5_1_1">
    <p:spTree>
      <p:nvGrpSpPr>
        <p:cNvPr id="1" name="Shape 641"/>
        <p:cNvGrpSpPr/>
        <p:nvPr/>
      </p:nvGrpSpPr>
      <p:grpSpPr>
        <a:xfrm>
          <a:off x="0" y="0"/>
          <a:ext cx="0" cy="0"/>
          <a:chOff x="0" y="0"/>
          <a:chExt cx="0" cy="0"/>
        </a:xfrm>
      </p:grpSpPr>
      <p:sp>
        <p:nvSpPr>
          <p:cNvPr id="642" name="Google Shape;642;p4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40"/>
          <p:cNvSpPr txBox="1">
            <a:spLocks noGrp="1"/>
          </p:cNvSpPr>
          <p:nvPr>
            <p:ph type="title" idx="2"/>
          </p:nvPr>
        </p:nvSpPr>
        <p:spPr>
          <a:xfrm>
            <a:off x="2826788"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5" name="Google Shape;645;p40"/>
          <p:cNvSpPr txBox="1">
            <a:spLocks noGrp="1"/>
          </p:cNvSpPr>
          <p:nvPr>
            <p:ph type="subTitle" idx="1"/>
          </p:nvPr>
        </p:nvSpPr>
        <p:spPr>
          <a:xfrm>
            <a:off x="2727488"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6" name="Google Shape;646;p40"/>
          <p:cNvSpPr txBox="1">
            <a:spLocks noGrp="1"/>
          </p:cNvSpPr>
          <p:nvPr>
            <p:ph type="title" idx="3"/>
          </p:nvPr>
        </p:nvSpPr>
        <p:spPr>
          <a:xfrm>
            <a:off x="6727200"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7" name="Google Shape;647;p40"/>
          <p:cNvSpPr txBox="1">
            <a:spLocks noGrp="1"/>
          </p:cNvSpPr>
          <p:nvPr>
            <p:ph type="subTitle" idx="4"/>
          </p:nvPr>
        </p:nvSpPr>
        <p:spPr>
          <a:xfrm>
            <a:off x="6627900"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40"/>
          <p:cNvSpPr txBox="1">
            <a:spLocks noGrp="1"/>
          </p:cNvSpPr>
          <p:nvPr>
            <p:ph type="title" idx="5"/>
          </p:nvPr>
        </p:nvSpPr>
        <p:spPr>
          <a:xfrm>
            <a:off x="2826788"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9" name="Google Shape;649;p40"/>
          <p:cNvSpPr txBox="1">
            <a:spLocks noGrp="1"/>
          </p:cNvSpPr>
          <p:nvPr>
            <p:ph type="subTitle" idx="6"/>
          </p:nvPr>
        </p:nvSpPr>
        <p:spPr>
          <a:xfrm>
            <a:off x="2727488" y="3380774"/>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40"/>
          <p:cNvSpPr txBox="1">
            <a:spLocks noGrp="1"/>
          </p:cNvSpPr>
          <p:nvPr>
            <p:ph type="title" idx="7"/>
          </p:nvPr>
        </p:nvSpPr>
        <p:spPr>
          <a:xfrm>
            <a:off x="6727200"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1" name="Google Shape;651;p40"/>
          <p:cNvSpPr txBox="1">
            <a:spLocks noGrp="1"/>
          </p:cNvSpPr>
          <p:nvPr>
            <p:ph type="subTitle" idx="8"/>
          </p:nvPr>
        </p:nvSpPr>
        <p:spPr>
          <a:xfrm>
            <a:off x="6627900" y="3380773"/>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2" name="Google Shape;652;p4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0"/>
          <p:cNvGrpSpPr/>
          <p:nvPr/>
        </p:nvGrpSpPr>
        <p:grpSpPr>
          <a:xfrm rot="10800000" flipH="1">
            <a:off x="498549" y="419474"/>
            <a:ext cx="429322" cy="93999"/>
            <a:chOff x="5795037" y="809024"/>
            <a:chExt cx="431653" cy="94500"/>
          </a:xfrm>
        </p:grpSpPr>
        <p:sp>
          <p:nvSpPr>
            <p:cNvPr id="654" name="Google Shape;654;p4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0"/>
          <p:cNvGrpSpPr/>
          <p:nvPr/>
        </p:nvGrpSpPr>
        <p:grpSpPr>
          <a:xfrm flipH="1">
            <a:off x="4158122" y="4535409"/>
            <a:ext cx="825589" cy="93999"/>
            <a:chOff x="5718423" y="809024"/>
            <a:chExt cx="830071" cy="94500"/>
          </a:xfrm>
        </p:grpSpPr>
        <p:sp>
          <p:nvSpPr>
            <p:cNvPr id="658" name="Google Shape;658;p4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txBox="1">
            <a:spLocks noGrp="1"/>
          </p:cNvSpPr>
          <p:nvPr>
            <p:ph type="title" hasCustomPrompt="1"/>
          </p:nvPr>
        </p:nvSpPr>
        <p:spPr>
          <a:xfrm>
            <a:off x="1770313" y="2099725"/>
            <a:ext cx="5813700" cy="9936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a:spLocks noGrp="1"/>
          </p:cNvSpPr>
          <p:nvPr>
            <p:ph type="subTitle" idx="1"/>
          </p:nvPr>
        </p:nvSpPr>
        <p:spPr>
          <a:xfrm>
            <a:off x="2375088" y="3468075"/>
            <a:ext cx="4944600" cy="197400"/>
          </a:xfrm>
          <a:prstGeom prst="rect">
            <a:avLst/>
          </a:prstGeom>
          <a:solidFill>
            <a:schemeClr val="accent6"/>
          </a:soli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1" name="Google Shape;141;p11"/>
          <p:cNvGrpSpPr/>
          <p:nvPr/>
        </p:nvGrpSpPr>
        <p:grpSpPr>
          <a:xfrm rot="-5400000" flipH="1">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1"/>
          <p:cNvGrpSpPr/>
          <p:nvPr/>
        </p:nvGrpSpPr>
        <p:grpSpPr>
          <a:xfrm rot="10800000" flipH="1">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4"/>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14"/>
          <p:cNvSpPr txBox="1">
            <a:spLocks noGrp="1"/>
          </p:cNvSpPr>
          <p:nvPr>
            <p:ph type="subTitle" idx="1"/>
          </p:nvPr>
        </p:nvSpPr>
        <p:spPr>
          <a:xfrm>
            <a:off x="3638850" y="210407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14"/>
          <p:cNvSpPr txBox="1">
            <a:spLocks noGrp="1"/>
          </p:cNvSpPr>
          <p:nvPr>
            <p:ph type="title" idx="3"/>
          </p:nvPr>
        </p:nvSpPr>
        <p:spPr>
          <a:xfrm>
            <a:off x="612228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14"/>
          <p:cNvSpPr txBox="1">
            <a:spLocks noGrp="1"/>
          </p:cNvSpPr>
          <p:nvPr>
            <p:ph type="subTitle" idx="4"/>
          </p:nvPr>
        </p:nvSpPr>
        <p:spPr>
          <a:xfrm>
            <a:off x="634188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14"/>
          <p:cNvSpPr txBox="1">
            <a:spLocks noGrp="1"/>
          </p:cNvSpPr>
          <p:nvPr>
            <p:ph type="title" idx="5"/>
          </p:nvPr>
        </p:nvSpPr>
        <p:spPr>
          <a:xfrm>
            <a:off x="716213"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14"/>
          <p:cNvSpPr txBox="1">
            <a:spLocks noGrp="1"/>
          </p:cNvSpPr>
          <p:nvPr>
            <p:ph type="subTitle" idx="6"/>
          </p:nvPr>
        </p:nvSpPr>
        <p:spPr>
          <a:xfrm>
            <a:off x="935813"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14"/>
          <p:cNvSpPr txBox="1">
            <a:spLocks noGrp="1"/>
          </p:cNvSpPr>
          <p:nvPr>
            <p:ph type="title" idx="7"/>
          </p:nvPr>
        </p:nvSpPr>
        <p:spPr>
          <a:xfrm>
            <a:off x="71621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14"/>
          <p:cNvSpPr txBox="1">
            <a:spLocks noGrp="1"/>
          </p:cNvSpPr>
          <p:nvPr>
            <p:ph type="subTitle" idx="8"/>
          </p:nvPr>
        </p:nvSpPr>
        <p:spPr>
          <a:xfrm>
            <a:off x="93581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14"/>
          <p:cNvSpPr txBox="1">
            <a:spLocks noGrp="1"/>
          </p:cNvSpPr>
          <p:nvPr>
            <p:ph type="title" idx="9"/>
          </p:nvPr>
        </p:nvSpPr>
        <p:spPr>
          <a:xfrm>
            <a:off x="3419250" y="34340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14"/>
          <p:cNvSpPr txBox="1">
            <a:spLocks noGrp="1"/>
          </p:cNvSpPr>
          <p:nvPr>
            <p:ph type="subTitle" idx="13"/>
          </p:nvPr>
        </p:nvSpPr>
        <p:spPr>
          <a:xfrm>
            <a:off x="3638850"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14"/>
          <p:cNvSpPr txBox="1">
            <a:spLocks noGrp="1"/>
          </p:cNvSpPr>
          <p:nvPr>
            <p:ph type="title" idx="14"/>
          </p:nvPr>
        </p:nvSpPr>
        <p:spPr>
          <a:xfrm>
            <a:off x="6122287"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14"/>
          <p:cNvSpPr txBox="1">
            <a:spLocks noGrp="1"/>
          </p:cNvSpPr>
          <p:nvPr>
            <p:ph type="subTitle" idx="15"/>
          </p:nvPr>
        </p:nvSpPr>
        <p:spPr>
          <a:xfrm>
            <a:off x="6341887"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14"/>
          <p:cNvSpPr txBox="1">
            <a:spLocks noGrp="1"/>
          </p:cNvSpPr>
          <p:nvPr>
            <p:ph type="title" idx="16" hasCustomPrompt="1"/>
          </p:nvPr>
        </p:nvSpPr>
        <p:spPr>
          <a:xfrm>
            <a:off x="6838375"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09" name="Google Shape;209;p14"/>
          <p:cNvSpPr txBox="1">
            <a:spLocks noGrp="1"/>
          </p:cNvSpPr>
          <p:nvPr>
            <p:ph type="title" idx="17" hasCustomPrompt="1"/>
          </p:nvPr>
        </p:nvSpPr>
        <p:spPr>
          <a:xfrm>
            <a:off x="6838363" y="2823758"/>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0" name="Google Shape;210;p14"/>
          <p:cNvSpPr txBox="1">
            <a:spLocks noGrp="1"/>
          </p:cNvSpPr>
          <p:nvPr>
            <p:ph type="title" idx="18" hasCustomPrompt="1"/>
          </p:nvPr>
        </p:nvSpPr>
        <p:spPr>
          <a:xfrm>
            <a:off x="4135338" y="28237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1" name="Google Shape;211;p14"/>
          <p:cNvSpPr txBox="1">
            <a:spLocks noGrp="1"/>
          </p:cNvSpPr>
          <p:nvPr>
            <p:ph type="title" idx="19" hasCustomPrompt="1"/>
          </p:nvPr>
        </p:nvSpPr>
        <p:spPr>
          <a:xfrm>
            <a:off x="1432325" y="2823742"/>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2" name="Google Shape;212;p14"/>
          <p:cNvSpPr txBox="1">
            <a:spLocks noGrp="1"/>
          </p:cNvSpPr>
          <p:nvPr>
            <p:ph type="title" idx="20" hasCustomPrompt="1"/>
          </p:nvPr>
        </p:nvSpPr>
        <p:spPr>
          <a:xfrm>
            <a:off x="4135338"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3" name="Google Shape;213;p14"/>
          <p:cNvSpPr txBox="1">
            <a:spLocks noGrp="1"/>
          </p:cNvSpPr>
          <p:nvPr>
            <p:ph type="title" idx="21" hasCustomPrompt="1"/>
          </p:nvPr>
        </p:nvSpPr>
        <p:spPr>
          <a:xfrm>
            <a:off x="1432313" y="1212584"/>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4"/>
          <p:cNvGrpSpPr/>
          <p:nvPr/>
        </p:nvGrpSpPr>
        <p:grpSpPr>
          <a:xfrm rot="10800000" flipH="1">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rot="-5400000" flipH="1">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4"/>
          <p:cNvGrpSpPr/>
          <p:nvPr/>
        </p:nvGrpSpPr>
        <p:grpSpPr>
          <a:xfrm rot="-5400000" flipH="1">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6" r:id="rId13"/>
    <p:sldLayoutId id="2147483676" r:id="rId14"/>
    <p:sldLayoutId id="2147483679" r:id="rId15"/>
    <p:sldLayoutId id="2147483686" r:id="rId16"/>
    <p:sldLayoutId id="2147483703" r:id="rId17"/>
    <p:sldLayoutId id="2147483704" r:id="rId18"/>
    <p:sldLayoutId id="2147483705" r:id="rId19"/>
    <p:sldLayoutId id="214748370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485300" y="1688574"/>
            <a:ext cx="4650580" cy="1221587"/>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64"/>
          <p:cNvSpPr txBox="1">
            <a:spLocks noGrp="1"/>
          </p:cNvSpPr>
          <p:nvPr>
            <p:ph type="ctrTitle"/>
          </p:nvPr>
        </p:nvSpPr>
        <p:spPr>
          <a:xfrm>
            <a:off x="964273" y="1431025"/>
            <a:ext cx="4270640" cy="17366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b="1" dirty="0">
                <a:solidFill>
                  <a:schemeClr val="dk1"/>
                </a:solidFill>
                <a:latin typeface="Times New Roman" panose="02020603050405020304" pitchFamily="18" charset="0"/>
                <a:cs typeface="Times New Roman" panose="02020603050405020304" pitchFamily="18" charset="0"/>
              </a:rPr>
              <a:t>Study Buddy</a:t>
            </a:r>
            <a:endParaRPr sz="5400" b="1" dirty="0">
              <a:solidFill>
                <a:schemeClr val="accent6"/>
              </a:solidFill>
              <a:latin typeface="Times New Roman" panose="02020603050405020304" pitchFamily="18" charset="0"/>
              <a:cs typeface="Times New Roman" panose="02020603050405020304" pitchFamily="18" charset="0"/>
            </a:endParaRPr>
          </a:p>
        </p:txBody>
      </p:sp>
      <p:sp>
        <p:nvSpPr>
          <p:cNvPr id="963" name="Google Shape;963;p64"/>
          <p:cNvSpPr txBox="1">
            <a:spLocks noGrp="1"/>
          </p:cNvSpPr>
          <p:nvPr>
            <p:ph type="subTitle" idx="1"/>
          </p:nvPr>
        </p:nvSpPr>
        <p:spPr>
          <a:xfrm>
            <a:off x="720679" y="3337424"/>
            <a:ext cx="2644873" cy="8500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Amazon Industry Program</a:t>
            </a:r>
          </a:p>
          <a:p>
            <a:pPr marL="0" lvl="0" indent="0" algn="l" rtl="0">
              <a:spcBef>
                <a:spcPts val="0"/>
              </a:spcBef>
              <a:spcAft>
                <a:spcPts val="0"/>
              </a:spcAft>
              <a:buNone/>
            </a:pPr>
            <a:r>
              <a:rPr lang="en" sz="2000" dirty="0"/>
              <a:t>Pitch-In</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logo of two people holding hands&#10;&#10;Description automatically generated">
            <a:extLst>
              <a:ext uri="{FF2B5EF4-FFF2-40B4-BE49-F238E27FC236}">
                <a16:creationId xmlns:a16="http://schemas.microsoft.com/office/drawing/2014/main" id="{110027CA-E926-7CE9-60FD-5502BDD31B8F}"/>
              </a:ext>
            </a:extLst>
          </p:cNvPr>
          <p:cNvPicPr>
            <a:picLocks noChangeAspect="1"/>
          </p:cNvPicPr>
          <p:nvPr/>
        </p:nvPicPr>
        <p:blipFill>
          <a:blip r:embed="rId3"/>
          <a:stretch>
            <a:fillRect/>
          </a:stretch>
        </p:blipFill>
        <p:spPr>
          <a:xfrm>
            <a:off x="5135880" y="68923"/>
            <a:ext cx="3857625"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4202719" y="926579"/>
            <a:ext cx="42212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Market Growth</a:t>
            </a:r>
            <a:endParaRPr dirty="0"/>
          </a:p>
        </p:txBody>
      </p:sp>
      <p:sp>
        <p:nvSpPr>
          <p:cNvPr id="1430" name="Google Shape;1430;p74"/>
          <p:cNvSpPr txBox="1">
            <a:spLocks noGrp="1"/>
          </p:cNvSpPr>
          <p:nvPr>
            <p:ph type="subTitle" idx="1"/>
          </p:nvPr>
        </p:nvSpPr>
        <p:spPr>
          <a:xfrm>
            <a:off x="5112600" y="2385802"/>
            <a:ext cx="3311400" cy="12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Approximately </a:t>
            </a:r>
            <a:r>
              <a:rPr lang="en-US" sz="2400" b="1" dirty="0">
                <a:solidFill>
                  <a:schemeClr val="bg2"/>
                </a:solidFill>
              </a:rPr>
              <a:t>1,041</a:t>
            </a:r>
            <a:r>
              <a:rPr lang="en-US" sz="2400" b="1" dirty="0">
                <a:solidFill>
                  <a:schemeClr val="tx1"/>
                </a:solidFill>
              </a:rPr>
              <a:t> </a:t>
            </a:r>
            <a:r>
              <a:rPr lang="en-US" sz="2400" dirty="0"/>
              <a:t>masters and PhD students from AUB.</a:t>
            </a:r>
          </a:p>
          <a:p>
            <a:pPr marL="0" lvl="0" indent="0" algn="l" rtl="0">
              <a:spcBef>
                <a:spcPts val="0"/>
              </a:spcBef>
              <a:spcAft>
                <a:spcPts val="0"/>
              </a:spcAft>
              <a:buNone/>
            </a:pPr>
            <a:endParaRPr lang="en-US" sz="2400" dirty="0"/>
          </a:p>
          <a:p>
            <a:pPr marL="0" lvl="0" indent="0" algn="l" rtl="0">
              <a:spcBef>
                <a:spcPts val="0"/>
              </a:spcBef>
              <a:spcAft>
                <a:spcPts val="0"/>
              </a:spcAft>
              <a:buNone/>
            </a:pPr>
            <a:r>
              <a:rPr lang="en-US" sz="2400" dirty="0"/>
              <a:t>Can include another university too with a chance of </a:t>
            </a:r>
            <a:r>
              <a:rPr lang="en-US" sz="2400" b="1" dirty="0">
                <a:solidFill>
                  <a:schemeClr val="bg2"/>
                </a:solidFill>
              </a:rPr>
              <a:t>7,000</a:t>
            </a:r>
            <a:r>
              <a:rPr lang="en-US" sz="2400" dirty="0"/>
              <a:t> new consumers.</a:t>
            </a:r>
            <a:endParaRPr sz="2400" dirty="0"/>
          </a:p>
        </p:txBody>
      </p:sp>
      <p:pic>
        <p:nvPicPr>
          <p:cNvPr id="2" name="Graphic 1" descr="Business Growth outline">
            <a:extLst>
              <a:ext uri="{FF2B5EF4-FFF2-40B4-BE49-F238E27FC236}">
                <a16:creationId xmlns:a16="http://schemas.microsoft.com/office/drawing/2014/main" id="{CC5F0F71-9017-1BDD-A206-B22D2E7DB6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4918" y="1499279"/>
            <a:ext cx="2350282" cy="23502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20" name="Google Shape;1320;p72"/>
          <p:cNvSpPr/>
          <p:nvPr/>
        </p:nvSpPr>
        <p:spPr>
          <a:xfrm>
            <a:off x="3449409" y="1149209"/>
            <a:ext cx="2245179" cy="2185411"/>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3596639" y="2784364"/>
            <a:ext cx="1951559" cy="332335"/>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txBox="1">
            <a:spLocks noGrp="1"/>
          </p:cNvSpPr>
          <p:nvPr>
            <p:ph type="title"/>
          </p:nvPr>
        </p:nvSpPr>
        <p:spPr>
          <a:xfrm>
            <a:off x="653147" y="3535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Competitors</a:t>
            </a:r>
            <a:endParaRPr dirty="0"/>
          </a:p>
        </p:txBody>
      </p:sp>
      <p:sp>
        <p:nvSpPr>
          <p:cNvPr id="1326" name="Google Shape;1326;p72"/>
          <p:cNvSpPr txBox="1">
            <a:spLocks noGrp="1"/>
          </p:cNvSpPr>
          <p:nvPr>
            <p:ph type="title" idx="3"/>
          </p:nvPr>
        </p:nvSpPr>
        <p:spPr>
          <a:xfrm>
            <a:off x="3773699" y="2849400"/>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Study Buddy</a:t>
            </a:r>
            <a:endParaRPr dirty="0"/>
          </a:p>
        </p:txBody>
      </p:sp>
      <p:sp>
        <p:nvSpPr>
          <p:cNvPr id="4" name="Google Shape;1430;p74">
            <a:extLst>
              <a:ext uri="{FF2B5EF4-FFF2-40B4-BE49-F238E27FC236}">
                <a16:creationId xmlns:a16="http://schemas.microsoft.com/office/drawing/2014/main" id="{1FF77351-1BB9-B9B3-8056-4527C92970C3}"/>
              </a:ext>
            </a:extLst>
          </p:cNvPr>
          <p:cNvSpPr txBox="1">
            <a:spLocks/>
          </p:cNvSpPr>
          <p:nvPr/>
        </p:nvSpPr>
        <p:spPr>
          <a:xfrm>
            <a:off x="1752975" y="3557562"/>
            <a:ext cx="6173416" cy="1082816"/>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Darker Grotesque"/>
              <a:buNone/>
              <a:defRPr sz="1400" b="0" i="0" u="none" strike="noStrike" cap="none">
                <a:solidFill>
                  <a:schemeClr val="dk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0"/>
              </a:spcBef>
              <a:spcAft>
                <a:spcPts val="0"/>
              </a:spcAft>
              <a:buClr>
                <a:schemeClr val="lt1"/>
              </a:buClr>
              <a:buSzPts val="2800"/>
              <a:buFont typeface="Darker Grotesque"/>
              <a:buNone/>
              <a:defRPr sz="2800" b="0" i="0" u="none" strike="noStrike" cap="none">
                <a:solidFill>
                  <a:schemeClr val="lt1"/>
                </a:solidFill>
                <a:latin typeface="Darker Grotesque"/>
                <a:ea typeface="Darker Grotesque"/>
                <a:cs typeface="Darker Grotesque"/>
                <a:sym typeface="Darker Grotesque"/>
              </a:defRPr>
            </a:lvl9pPr>
          </a:lstStyle>
          <a:p>
            <a:pPr marL="0" indent="0"/>
            <a:r>
              <a:rPr lang="en-US" dirty="0"/>
              <a:t>Tailored for AUB Students: Our platform is exclusively designed to meet the specific needs of AUB (American University of Beirut) students.</a:t>
            </a:r>
          </a:p>
          <a:p>
            <a:pPr marL="0" indent="0"/>
            <a:endParaRPr lang="en-US" dirty="0"/>
          </a:p>
          <a:p>
            <a:pPr marL="0" indent="0"/>
            <a:r>
              <a:rPr lang="en-US" dirty="0"/>
              <a:t>No Direct Competitors: Currently, there are no similar platforms that provide the level of customization and features tailored specifically to AUB students.</a:t>
            </a:r>
          </a:p>
        </p:txBody>
      </p:sp>
      <p:sp>
        <p:nvSpPr>
          <p:cNvPr id="3" name="Google Shape;1331;p72">
            <a:extLst>
              <a:ext uri="{FF2B5EF4-FFF2-40B4-BE49-F238E27FC236}">
                <a16:creationId xmlns:a16="http://schemas.microsoft.com/office/drawing/2014/main" id="{EBF45CC9-C694-0C34-693B-74199DDC53B0}"/>
              </a:ext>
            </a:extLst>
          </p:cNvPr>
          <p:cNvSpPr/>
          <p:nvPr/>
        </p:nvSpPr>
        <p:spPr>
          <a:xfrm>
            <a:off x="4095750" y="1545228"/>
            <a:ext cx="952500" cy="963146"/>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4"/>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5" name="Google Shape;1675;p79"/>
          <p:cNvSpPr txBox="1">
            <a:spLocks noGrp="1"/>
          </p:cNvSpPr>
          <p:nvPr>
            <p:ph type="title" idx="2"/>
          </p:nvPr>
        </p:nvSpPr>
        <p:spPr>
          <a:xfrm>
            <a:off x="4097948" y="448337"/>
            <a:ext cx="5364480" cy="1345337"/>
          </a:xfrm>
          <a:prstGeom prst="rect">
            <a:avLst/>
          </a:prstGeom>
        </p:spPr>
        <p:txBody>
          <a:bodyPr spcFirstLastPara="1" wrap="square" lIns="91425" tIns="91425" rIns="91425" bIns="91425" anchor="b" anchorCtr="0">
            <a:noAutofit/>
          </a:bodyPr>
          <a:lstStyle/>
          <a:p>
            <a:pPr lvl="0" algn="l"/>
            <a:r>
              <a:rPr lang="en" sz="3400" dirty="0"/>
              <a:t>Added Value</a:t>
            </a:r>
            <a:br>
              <a:rPr lang="en" sz="3400" dirty="0"/>
            </a:br>
            <a:r>
              <a:rPr lang="en" sz="3400" dirty="0"/>
              <a:t>and benefit:</a:t>
            </a:r>
            <a:endParaRPr sz="3400" dirty="0"/>
          </a:p>
        </p:txBody>
      </p:sp>
      <p:sp>
        <p:nvSpPr>
          <p:cNvPr id="6" name="Google Shape;1430;p74">
            <a:extLst>
              <a:ext uri="{FF2B5EF4-FFF2-40B4-BE49-F238E27FC236}">
                <a16:creationId xmlns:a16="http://schemas.microsoft.com/office/drawing/2014/main" id="{B1429D77-1BE3-80BD-EDF5-F87AE1C1538D}"/>
              </a:ext>
            </a:extLst>
          </p:cNvPr>
          <p:cNvSpPr txBox="1">
            <a:spLocks noGrp="1"/>
          </p:cNvSpPr>
          <p:nvPr>
            <p:ph type="subTitle" idx="1"/>
          </p:nvPr>
        </p:nvSpPr>
        <p:spPr>
          <a:xfrm>
            <a:off x="4097948" y="2476966"/>
            <a:ext cx="4146365" cy="12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2400" dirty="0"/>
            </a:br>
            <a:r>
              <a:rPr lang="en-US" sz="2400" b="0" i="0" dirty="0">
                <a:solidFill>
                  <a:srgbClr val="D1D5DB"/>
                </a:solidFill>
                <a:effectLst/>
                <a:latin typeface="Söhne"/>
              </a:rPr>
              <a:t>Our website offers both educational and social support, making it a convenient and cost-effective solution for students, including those who may be hesitant to seek help from others.</a:t>
            </a:r>
            <a:endParaRPr sz="2000" dirty="0">
              <a:solidFill>
                <a:schemeClr val="bg1"/>
              </a:solidFill>
            </a:endParaRPr>
          </a:p>
        </p:txBody>
      </p:sp>
      <p:graphicFrame>
        <p:nvGraphicFramePr>
          <p:cNvPr id="2" name="Table 2">
            <a:extLst>
              <a:ext uri="{FF2B5EF4-FFF2-40B4-BE49-F238E27FC236}">
                <a16:creationId xmlns:a16="http://schemas.microsoft.com/office/drawing/2014/main" id="{ACB1448D-D95C-9D1E-CEC5-5A9673FB62AD}"/>
              </a:ext>
            </a:extLst>
          </p:cNvPr>
          <p:cNvGraphicFramePr>
            <a:graphicFrameLocks noGrp="1"/>
          </p:cNvGraphicFramePr>
          <p:nvPr>
            <p:extLst>
              <p:ext uri="{D42A27DB-BD31-4B8C-83A1-F6EECF244321}">
                <p14:modId xmlns:p14="http://schemas.microsoft.com/office/powerpoint/2010/main" val="3765693358"/>
              </p:ext>
            </p:extLst>
          </p:nvPr>
        </p:nvGraphicFramePr>
        <p:xfrm>
          <a:off x="899686" y="1061741"/>
          <a:ext cx="2742082" cy="2052508"/>
        </p:xfrm>
        <a:graphic>
          <a:graphicData uri="http://schemas.openxmlformats.org/drawingml/2006/table">
            <a:tbl>
              <a:tblPr firstRow="1" bandRow="1">
                <a:tableStyleId>{18603FDC-E32A-4AB5-989C-0864C3EAD2B8}</a:tableStyleId>
              </a:tblPr>
              <a:tblGrid>
                <a:gridCol w="1715158">
                  <a:extLst>
                    <a:ext uri="{9D8B030D-6E8A-4147-A177-3AD203B41FA5}">
                      <a16:colId xmlns:a16="http://schemas.microsoft.com/office/drawing/2014/main" val="2198618574"/>
                    </a:ext>
                  </a:extLst>
                </a:gridCol>
                <a:gridCol w="1026924">
                  <a:extLst>
                    <a:ext uri="{9D8B030D-6E8A-4147-A177-3AD203B41FA5}">
                      <a16:colId xmlns:a16="http://schemas.microsoft.com/office/drawing/2014/main" val="1842186008"/>
                    </a:ext>
                  </a:extLst>
                </a:gridCol>
              </a:tblGrid>
              <a:tr h="513127">
                <a:tc>
                  <a:txBody>
                    <a:bodyPr/>
                    <a:lstStyle/>
                    <a:p>
                      <a:r>
                        <a:rPr lang="en-US" dirty="0">
                          <a:ln>
                            <a:solidFill>
                              <a:schemeClr val="bg1"/>
                            </a:solidFill>
                          </a:ln>
                        </a:rPr>
                        <a:t>Education</a:t>
                      </a:r>
                    </a:p>
                  </a:txBody>
                  <a:tcPr/>
                </a:tc>
                <a:tc>
                  <a:txBody>
                    <a:bodyPr/>
                    <a:lstStyle/>
                    <a:p>
                      <a:endParaRPr lang="en-US" dirty="0">
                        <a:ln>
                          <a:solidFill>
                            <a:schemeClr val="bg1"/>
                          </a:solidFill>
                        </a:ln>
                      </a:endParaRPr>
                    </a:p>
                  </a:txBody>
                  <a:tcPr/>
                </a:tc>
                <a:extLst>
                  <a:ext uri="{0D108BD9-81ED-4DB2-BD59-A6C34878D82A}">
                    <a16:rowId xmlns:a16="http://schemas.microsoft.com/office/drawing/2014/main" val="4080414302"/>
                  </a:ext>
                </a:extLst>
              </a:tr>
              <a:tr h="513127">
                <a:tc>
                  <a:txBody>
                    <a:bodyPr/>
                    <a:lstStyle/>
                    <a:p>
                      <a:r>
                        <a:rPr lang="en-US" b="1" dirty="0">
                          <a:ln>
                            <a:solidFill>
                              <a:schemeClr val="bg1"/>
                            </a:solidFill>
                          </a:ln>
                        </a:rPr>
                        <a:t>Social assistance</a:t>
                      </a:r>
                    </a:p>
                  </a:txBody>
                  <a:tcPr/>
                </a:tc>
                <a:tc>
                  <a:txBody>
                    <a:bodyPr/>
                    <a:lstStyle/>
                    <a:p>
                      <a:endParaRPr lang="en-US" dirty="0">
                        <a:ln>
                          <a:solidFill>
                            <a:schemeClr val="bg1"/>
                          </a:solidFill>
                        </a:ln>
                      </a:endParaRPr>
                    </a:p>
                  </a:txBody>
                  <a:tcPr/>
                </a:tc>
                <a:extLst>
                  <a:ext uri="{0D108BD9-81ED-4DB2-BD59-A6C34878D82A}">
                    <a16:rowId xmlns:a16="http://schemas.microsoft.com/office/drawing/2014/main" val="1824845715"/>
                  </a:ext>
                </a:extLst>
              </a:tr>
              <a:tr h="513127">
                <a:tc>
                  <a:txBody>
                    <a:bodyPr/>
                    <a:lstStyle/>
                    <a:p>
                      <a:r>
                        <a:rPr lang="en-US" b="1" dirty="0">
                          <a:ln>
                            <a:solidFill>
                              <a:schemeClr val="bg1"/>
                            </a:solidFill>
                          </a:ln>
                        </a:rPr>
                        <a:t>Time efficiency</a:t>
                      </a:r>
                    </a:p>
                  </a:txBody>
                  <a:tcPr/>
                </a:tc>
                <a:tc>
                  <a:txBody>
                    <a:bodyPr/>
                    <a:lstStyle/>
                    <a:p>
                      <a:endParaRPr lang="en-US">
                        <a:ln>
                          <a:solidFill>
                            <a:schemeClr val="bg1"/>
                          </a:solidFill>
                        </a:ln>
                      </a:endParaRPr>
                    </a:p>
                  </a:txBody>
                  <a:tcPr/>
                </a:tc>
                <a:extLst>
                  <a:ext uri="{0D108BD9-81ED-4DB2-BD59-A6C34878D82A}">
                    <a16:rowId xmlns:a16="http://schemas.microsoft.com/office/drawing/2014/main" val="2531627977"/>
                  </a:ext>
                </a:extLst>
              </a:tr>
              <a:tr h="513127">
                <a:tc>
                  <a:txBody>
                    <a:bodyPr/>
                    <a:lstStyle/>
                    <a:p>
                      <a:r>
                        <a:rPr lang="en-US" b="1" dirty="0">
                          <a:ln>
                            <a:solidFill>
                              <a:schemeClr val="bg1"/>
                            </a:solidFill>
                          </a:ln>
                        </a:rPr>
                        <a:t>Cost-Free</a:t>
                      </a:r>
                    </a:p>
                  </a:txBody>
                  <a:tcPr/>
                </a:tc>
                <a:tc>
                  <a:txBody>
                    <a:bodyPr/>
                    <a:lstStyle/>
                    <a:p>
                      <a:endParaRPr lang="en-US" dirty="0">
                        <a:ln>
                          <a:solidFill>
                            <a:schemeClr val="bg1"/>
                          </a:solidFill>
                        </a:ln>
                      </a:endParaRPr>
                    </a:p>
                  </a:txBody>
                  <a:tcPr/>
                </a:tc>
                <a:extLst>
                  <a:ext uri="{0D108BD9-81ED-4DB2-BD59-A6C34878D82A}">
                    <a16:rowId xmlns:a16="http://schemas.microsoft.com/office/drawing/2014/main" val="2316573457"/>
                  </a:ext>
                </a:extLst>
              </a:tr>
            </a:tbl>
          </a:graphicData>
        </a:graphic>
      </p:graphicFrame>
      <p:pic>
        <p:nvPicPr>
          <p:cNvPr id="4" name="Graphic 3" descr="Checkmark with solid fill">
            <a:extLst>
              <a:ext uri="{FF2B5EF4-FFF2-40B4-BE49-F238E27FC236}">
                <a16:creationId xmlns:a16="http://schemas.microsoft.com/office/drawing/2014/main" id="{2092047D-0B01-41E6-A5A1-D42D57B4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5954" y="1040124"/>
            <a:ext cx="414282" cy="414282"/>
          </a:xfrm>
          <a:prstGeom prst="rect">
            <a:avLst/>
          </a:prstGeom>
        </p:spPr>
      </p:pic>
      <p:pic>
        <p:nvPicPr>
          <p:cNvPr id="5" name="Graphic 4" descr="Checkmark with solid fill">
            <a:extLst>
              <a:ext uri="{FF2B5EF4-FFF2-40B4-BE49-F238E27FC236}">
                <a16:creationId xmlns:a16="http://schemas.microsoft.com/office/drawing/2014/main" id="{FC2A1A6B-ABF9-36C5-51D2-21ACE74FD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7168" y="1586533"/>
            <a:ext cx="414282" cy="414282"/>
          </a:xfrm>
          <a:prstGeom prst="rect">
            <a:avLst/>
          </a:prstGeom>
        </p:spPr>
      </p:pic>
      <p:pic>
        <p:nvPicPr>
          <p:cNvPr id="7" name="Graphic 6" descr="Checkmark with solid fill">
            <a:extLst>
              <a:ext uri="{FF2B5EF4-FFF2-40B4-BE49-F238E27FC236}">
                <a16:creationId xmlns:a16="http://schemas.microsoft.com/office/drawing/2014/main" id="{68910DE1-D8C5-86BD-9673-1DCD10F43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5954" y="2115919"/>
            <a:ext cx="414282" cy="414282"/>
          </a:xfrm>
          <a:prstGeom prst="rect">
            <a:avLst/>
          </a:prstGeom>
        </p:spPr>
      </p:pic>
      <p:pic>
        <p:nvPicPr>
          <p:cNvPr id="8" name="Graphic 7" descr="Checkmark with solid fill">
            <a:extLst>
              <a:ext uri="{FF2B5EF4-FFF2-40B4-BE49-F238E27FC236}">
                <a16:creationId xmlns:a16="http://schemas.microsoft.com/office/drawing/2014/main" id="{931770CC-55E3-EE5C-5ED8-AFDBDE485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7124" y="2648365"/>
            <a:ext cx="414282" cy="414282"/>
          </a:xfrm>
          <a:prstGeom prst="rect">
            <a:avLst/>
          </a:prstGeom>
        </p:spPr>
      </p:pic>
      <p:pic>
        <p:nvPicPr>
          <p:cNvPr id="40" name="Graphic 39" descr="Gold bars with solid fill">
            <a:extLst>
              <a:ext uri="{FF2B5EF4-FFF2-40B4-BE49-F238E27FC236}">
                <a16:creationId xmlns:a16="http://schemas.microsoft.com/office/drawing/2014/main" id="{E60F9751-D5C4-98E3-31EE-B4BA7FF0CC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554" y="3243559"/>
            <a:ext cx="1676400" cy="167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Effect transition="in" filter="fade">
                                      <p:cBhvr>
                                        <p:cTn id="7" dur="1000"/>
                                        <p:tgtEl>
                                          <p:spTgt spid="1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grpSp>
        <p:nvGrpSpPr>
          <p:cNvPr id="2392" name="Google Shape;2392;p89"/>
          <p:cNvGrpSpPr/>
          <p:nvPr/>
        </p:nvGrpSpPr>
        <p:grpSpPr>
          <a:xfrm>
            <a:off x="1649893" y="1481717"/>
            <a:ext cx="6028200" cy="1923900"/>
            <a:chOff x="1663050" y="1560963"/>
            <a:chExt cx="6028200" cy="1923900"/>
          </a:xfrm>
        </p:grpSpPr>
        <p:sp>
          <p:nvSpPr>
            <p:cNvPr id="2393" name="Google Shape;2393;p89"/>
            <p:cNvSpPr/>
            <p:nvPr/>
          </p:nvSpPr>
          <p:spPr>
            <a:xfrm>
              <a:off x="1663050" y="1560963"/>
              <a:ext cx="6028200" cy="19239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89"/>
            <p:cNvGrpSpPr/>
            <p:nvPr/>
          </p:nvGrpSpPr>
          <p:grpSpPr>
            <a:xfrm>
              <a:off x="1890525" y="1673509"/>
              <a:ext cx="2008800" cy="146100"/>
              <a:chOff x="847125" y="3296850"/>
              <a:chExt cx="2008800" cy="146100"/>
            </a:xfrm>
          </p:grpSpPr>
          <p:sp>
            <p:nvSpPr>
              <p:cNvPr id="2395" name="Google Shape;2395;p89"/>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89"/>
              <p:cNvGrpSpPr/>
              <p:nvPr/>
            </p:nvGrpSpPr>
            <p:grpSpPr>
              <a:xfrm rot="10800000" flipH="1">
                <a:off x="878209" y="3322949"/>
                <a:ext cx="429322" cy="93999"/>
                <a:chOff x="5795037" y="809024"/>
                <a:chExt cx="431653" cy="94500"/>
              </a:xfrm>
            </p:grpSpPr>
            <p:sp>
              <p:nvSpPr>
                <p:cNvPr id="2397" name="Google Shape;2397;p8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04" name="Google Shape;2404;p89"/>
          <p:cNvSpPr txBox="1">
            <a:spLocks noGrp="1"/>
          </p:cNvSpPr>
          <p:nvPr>
            <p:ph type="title"/>
          </p:nvPr>
        </p:nvSpPr>
        <p:spPr>
          <a:xfrm>
            <a:off x="1798107" y="2003317"/>
            <a:ext cx="5617062" cy="10664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80 hours</a:t>
            </a:r>
            <a:endParaRPr sz="6600" dirty="0"/>
          </a:p>
        </p:txBody>
      </p:sp>
      <p:grpSp>
        <p:nvGrpSpPr>
          <p:cNvPr id="2412" name="Google Shape;2412;p89"/>
          <p:cNvGrpSpPr/>
          <p:nvPr/>
        </p:nvGrpSpPr>
        <p:grpSpPr>
          <a:xfrm>
            <a:off x="1041920" y="2311029"/>
            <a:ext cx="780888" cy="782286"/>
            <a:chOff x="1041920" y="2311029"/>
            <a:chExt cx="780888" cy="782286"/>
          </a:xfrm>
        </p:grpSpPr>
        <p:sp>
          <p:nvSpPr>
            <p:cNvPr id="2413" name="Google Shape;2413;p89"/>
            <p:cNvSpPr/>
            <p:nvPr/>
          </p:nvSpPr>
          <p:spPr>
            <a:xfrm>
              <a:off x="1041920" y="2311029"/>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9"/>
            <p:cNvSpPr/>
            <p:nvPr/>
          </p:nvSpPr>
          <p:spPr>
            <a:xfrm>
              <a:off x="1185820" y="2443667"/>
              <a:ext cx="493103" cy="517009"/>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65F0ACD4-9BC6-7521-177B-CB3772D39299}"/>
              </a:ext>
            </a:extLst>
          </p:cNvPr>
          <p:cNvSpPr txBox="1"/>
          <p:nvPr/>
        </p:nvSpPr>
        <p:spPr>
          <a:xfrm flipH="1">
            <a:off x="1113941" y="3899056"/>
            <a:ext cx="7284601" cy="584775"/>
          </a:xfrm>
          <a:prstGeom prst="rect">
            <a:avLst/>
          </a:prstGeom>
          <a:noFill/>
        </p:spPr>
        <p:txBody>
          <a:bodyPr wrap="square" rtlCol="0">
            <a:spAutoFit/>
          </a:bodyPr>
          <a:lstStyle/>
          <a:p>
            <a:pPr algn="ctr"/>
            <a:r>
              <a:rPr lang="en-US" sz="1600" dirty="0">
                <a:solidFill>
                  <a:schemeClr val="bg1"/>
                </a:solidFill>
              </a:rPr>
              <a:t>We developed our website using free platforms; however time is a very important factor that should be taken into consideration</a:t>
            </a:r>
          </a:p>
        </p:txBody>
      </p:sp>
      <p:sp>
        <p:nvSpPr>
          <p:cNvPr id="9" name="TextBox 8">
            <a:extLst>
              <a:ext uri="{FF2B5EF4-FFF2-40B4-BE49-F238E27FC236}">
                <a16:creationId xmlns:a16="http://schemas.microsoft.com/office/drawing/2014/main" id="{98111B9E-759F-EF5F-F6AB-667893C02278}"/>
              </a:ext>
            </a:extLst>
          </p:cNvPr>
          <p:cNvSpPr txBox="1"/>
          <p:nvPr/>
        </p:nvSpPr>
        <p:spPr>
          <a:xfrm>
            <a:off x="1509482" y="519935"/>
            <a:ext cx="2671587" cy="769441"/>
          </a:xfrm>
          <a:prstGeom prst="rect">
            <a:avLst/>
          </a:prstGeom>
          <a:noFill/>
        </p:spPr>
        <p:txBody>
          <a:bodyPr wrap="square" rtlCol="0">
            <a:spAutoFit/>
          </a:bodyPr>
          <a:lstStyle/>
          <a:p>
            <a:r>
              <a:rPr lang="en-US" sz="4400" b="1" dirty="0">
                <a:solidFill>
                  <a:schemeClr val="bg1"/>
                </a:solidFill>
              </a:rPr>
              <a:t>Costs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621962" y="3335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1020" name="Google Shape;1020;p65"/>
          <p:cNvSpPr txBox="1">
            <a:spLocks noGrp="1"/>
          </p:cNvSpPr>
          <p:nvPr>
            <p:ph type="body" idx="1"/>
          </p:nvPr>
        </p:nvSpPr>
        <p:spPr>
          <a:xfrm>
            <a:off x="1017366" y="906213"/>
            <a:ext cx="7546771" cy="3814565"/>
          </a:xfrm>
          <a:prstGeom prst="rect">
            <a:avLst/>
          </a:prstGeom>
        </p:spPr>
        <p:txBody>
          <a:bodyPr spcFirstLastPara="1" wrap="square" lIns="91425" tIns="91425" rIns="91425" bIns="91425" anchor="ctr" anchorCtr="0">
            <a:noAutofit/>
          </a:bodyPr>
          <a:lstStyle/>
          <a:p>
            <a:pPr marL="0" marR="0" indent="0">
              <a:lnSpc>
                <a:spcPct val="107000"/>
              </a:lnSpc>
              <a:spcBef>
                <a:spcPts val="0"/>
              </a:spcBef>
              <a:spcAft>
                <a:spcPts val="800"/>
              </a:spcAft>
              <a:buNone/>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Design Preparation: We've achieved a significant milestone by finalizing the design phase, establishing the web application's visual identity and user experience.</a:t>
            </a:r>
          </a:p>
          <a:p>
            <a:pPr marL="0" marR="0" indent="0">
              <a:lnSpc>
                <a:spcPct val="107000"/>
              </a:lnSpc>
              <a:spcBef>
                <a:spcPts val="0"/>
              </a:spcBef>
              <a:spcAft>
                <a:spcPts val="800"/>
              </a:spcAft>
              <a:buNone/>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Front-end Development: We've executed successful front-end development, crafting all web pages using HTML and CSS. This effort ensures an aesthetically pleasing and user-friendly interface.</a:t>
            </a:r>
          </a:p>
          <a:p>
            <a:pPr marL="0" marR="0" indent="0">
              <a:lnSpc>
                <a:spcPct val="107000"/>
              </a:lnSpc>
              <a:spcBef>
                <a:spcPts val="0"/>
              </a:spcBef>
              <a:spcAft>
                <a:spcPts val="800"/>
              </a:spcAft>
              <a:buNone/>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Backend Integration: Seamlessly connecting the front-end with the backend, we've harnessed the power of the Django framework to ensure robust functionality.</a:t>
            </a:r>
          </a:p>
          <a:p>
            <a:pPr marL="0" marR="0" indent="0">
              <a:lnSpc>
                <a:spcPct val="107000"/>
              </a:lnSpc>
              <a:spcBef>
                <a:spcPts val="0"/>
              </a:spcBef>
              <a:spcAft>
                <a:spcPts val="800"/>
              </a:spcAft>
              <a:buNone/>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Database Integration: Our progress includes the effective integration of user input with a MySQL database, enabling the secure storage and retrieval of user data.</a:t>
            </a:r>
            <a:endParaRPr lang="en-US" dirty="0">
              <a:solidFill>
                <a:schemeClr val="dk1"/>
              </a:solidFill>
            </a:endParaRPr>
          </a:p>
        </p:txBody>
      </p:sp>
      <p:grpSp>
        <p:nvGrpSpPr>
          <p:cNvPr id="2" name="Google Shape;4284;p124">
            <a:extLst>
              <a:ext uri="{FF2B5EF4-FFF2-40B4-BE49-F238E27FC236}">
                <a16:creationId xmlns:a16="http://schemas.microsoft.com/office/drawing/2014/main" id="{87987466-121C-99BE-BD59-F3C752F045F6}"/>
              </a:ext>
            </a:extLst>
          </p:cNvPr>
          <p:cNvGrpSpPr/>
          <p:nvPr/>
        </p:nvGrpSpPr>
        <p:grpSpPr>
          <a:xfrm>
            <a:off x="703298" y="2845883"/>
            <a:ext cx="272745" cy="228556"/>
            <a:chOff x="3981307" y="1566649"/>
            <a:chExt cx="397148" cy="372372"/>
          </a:xfrm>
          <a:solidFill>
            <a:schemeClr val="bg2"/>
          </a:solidFill>
        </p:grpSpPr>
        <p:sp>
          <p:nvSpPr>
            <p:cNvPr id="3" name="Google Shape;4285;p124">
              <a:extLst>
                <a:ext uri="{FF2B5EF4-FFF2-40B4-BE49-F238E27FC236}">
                  <a16:creationId xmlns:a16="http://schemas.microsoft.com/office/drawing/2014/main" id="{BC3B3797-2C35-5502-41F2-8DCA4F5ABD00}"/>
                </a:ext>
              </a:extLst>
            </p:cNvPr>
            <p:cNvSpPr/>
            <p:nvPr/>
          </p:nvSpPr>
          <p:spPr>
            <a:xfrm>
              <a:off x="4238883" y="1892379"/>
              <a:ext cx="139572" cy="46641"/>
            </a:xfrm>
            <a:custGeom>
              <a:avLst/>
              <a:gdLst/>
              <a:ahLst/>
              <a:cxnLst/>
              <a:rect l="l" t="t" r="r" b="b"/>
              <a:pathLst>
                <a:path w="5177" h="1730" extrusionOk="0">
                  <a:moveTo>
                    <a:pt x="1" y="0"/>
                  </a:moveTo>
                  <a:lnTo>
                    <a:pt x="1" y="436"/>
                  </a:lnTo>
                  <a:cubicBezTo>
                    <a:pt x="1" y="1143"/>
                    <a:pt x="587" y="1730"/>
                    <a:pt x="1295" y="1730"/>
                  </a:cubicBezTo>
                  <a:lnTo>
                    <a:pt x="3883" y="1730"/>
                  </a:lnTo>
                  <a:cubicBezTo>
                    <a:pt x="4605" y="1730"/>
                    <a:pt x="5176" y="1143"/>
                    <a:pt x="5176" y="436"/>
                  </a:cubicBezTo>
                  <a:lnTo>
                    <a:pt x="5176" y="0"/>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86;p124">
              <a:extLst>
                <a:ext uri="{FF2B5EF4-FFF2-40B4-BE49-F238E27FC236}">
                  <a16:creationId xmlns:a16="http://schemas.microsoft.com/office/drawing/2014/main" id="{B8DFA97F-C5DB-3F95-A723-C8D370D65B87}"/>
                </a:ext>
              </a:extLst>
            </p:cNvPr>
            <p:cNvSpPr/>
            <p:nvPr/>
          </p:nvSpPr>
          <p:spPr>
            <a:xfrm>
              <a:off x="4238883" y="1775939"/>
              <a:ext cx="139572" cy="93309"/>
            </a:xfrm>
            <a:custGeom>
              <a:avLst/>
              <a:gdLst/>
              <a:ahLst/>
              <a:cxnLst/>
              <a:rect l="l" t="t" r="r" b="b"/>
              <a:pathLst>
                <a:path w="5177" h="3461" extrusionOk="0">
                  <a:moveTo>
                    <a:pt x="1" y="0"/>
                  </a:moveTo>
                  <a:lnTo>
                    <a:pt x="1" y="3461"/>
                  </a:lnTo>
                  <a:lnTo>
                    <a:pt x="5176" y="3461"/>
                  </a:lnTo>
                  <a:lnTo>
                    <a:pt x="5176" y="0"/>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87;p124">
              <a:extLst>
                <a:ext uri="{FF2B5EF4-FFF2-40B4-BE49-F238E27FC236}">
                  <a16:creationId xmlns:a16="http://schemas.microsoft.com/office/drawing/2014/main" id="{578280AE-A6D6-B2DF-AE36-70F5CA05275D}"/>
                </a:ext>
              </a:extLst>
            </p:cNvPr>
            <p:cNvSpPr/>
            <p:nvPr/>
          </p:nvSpPr>
          <p:spPr>
            <a:xfrm>
              <a:off x="4238883" y="1706167"/>
              <a:ext cx="139572" cy="46695"/>
            </a:xfrm>
            <a:custGeom>
              <a:avLst/>
              <a:gdLst/>
              <a:ahLst/>
              <a:cxnLst/>
              <a:rect l="l" t="t" r="r" b="b"/>
              <a:pathLst>
                <a:path w="5177" h="1732" extrusionOk="0">
                  <a:moveTo>
                    <a:pt x="1295" y="1"/>
                  </a:moveTo>
                  <a:cubicBezTo>
                    <a:pt x="587" y="1"/>
                    <a:pt x="1" y="588"/>
                    <a:pt x="1" y="1295"/>
                  </a:cubicBezTo>
                  <a:lnTo>
                    <a:pt x="1" y="1731"/>
                  </a:lnTo>
                  <a:lnTo>
                    <a:pt x="5176" y="1731"/>
                  </a:lnTo>
                  <a:lnTo>
                    <a:pt x="5176" y="1295"/>
                  </a:lnTo>
                  <a:cubicBezTo>
                    <a:pt x="5176" y="588"/>
                    <a:pt x="4605" y="1"/>
                    <a:pt x="3883" y="1"/>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88;p124">
              <a:extLst>
                <a:ext uri="{FF2B5EF4-FFF2-40B4-BE49-F238E27FC236}">
                  <a16:creationId xmlns:a16="http://schemas.microsoft.com/office/drawing/2014/main" id="{E28B657B-7449-6BC5-48E4-44B6D45E558E}"/>
                </a:ext>
              </a:extLst>
            </p:cNvPr>
            <p:cNvSpPr/>
            <p:nvPr/>
          </p:nvSpPr>
          <p:spPr>
            <a:xfrm>
              <a:off x="3981307" y="1566649"/>
              <a:ext cx="397148" cy="232854"/>
            </a:xfrm>
            <a:custGeom>
              <a:avLst/>
              <a:gdLst/>
              <a:ahLst/>
              <a:cxnLst/>
              <a:rect l="l" t="t" r="r" b="b"/>
              <a:pathLst>
                <a:path w="14731" h="8637" extrusionOk="0">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89;p124">
              <a:extLst>
                <a:ext uri="{FF2B5EF4-FFF2-40B4-BE49-F238E27FC236}">
                  <a16:creationId xmlns:a16="http://schemas.microsoft.com/office/drawing/2014/main" id="{32804B41-90D5-9B7C-2221-49188F0D5904}"/>
                </a:ext>
              </a:extLst>
            </p:cNvPr>
            <p:cNvSpPr/>
            <p:nvPr/>
          </p:nvSpPr>
          <p:spPr>
            <a:xfrm>
              <a:off x="3981307" y="1822607"/>
              <a:ext cx="234471" cy="46641"/>
            </a:xfrm>
            <a:custGeom>
              <a:avLst/>
              <a:gdLst/>
              <a:ahLst/>
              <a:cxnLst/>
              <a:rect l="l" t="t" r="r" b="b"/>
              <a:pathLst>
                <a:path w="8697" h="1730" extrusionOk="0">
                  <a:moveTo>
                    <a:pt x="0" y="0"/>
                  </a:moveTo>
                  <a:lnTo>
                    <a:pt x="0" y="436"/>
                  </a:lnTo>
                  <a:cubicBezTo>
                    <a:pt x="0" y="1144"/>
                    <a:pt x="572" y="1730"/>
                    <a:pt x="1294" y="1730"/>
                  </a:cubicBezTo>
                  <a:lnTo>
                    <a:pt x="8697" y="1730"/>
                  </a:lnTo>
                  <a:lnTo>
                    <a:pt x="8697" y="0"/>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90;p124">
              <a:extLst>
                <a:ext uri="{FF2B5EF4-FFF2-40B4-BE49-F238E27FC236}">
                  <a16:creationId xmlns:a16="http://schemas.microsoft.com/office/drawing/2014/main" id="{6CAE0EBA-B0C9-4FFB-FB53-BF3F74AC05C5}"/>
                </a:ext>
              </a:extLst>
            </p:cNvPr>
            <p:cNvSpPr/>
            <p:nvPr/>
          </p:nvSpPr>
          <p:spPr>
            <a:xfrm>
              <a:off x="4051888" y="1892379"/>
              <a:ext cx="175671" cy="46641"/>
            </a:xfrm>
            <a:custGeom>
              <a:avLst/>
              <a:gdLst/>
              <a:ahLst/>
              <a:cxnLst/>
              <a:rect l="l" t="t" r="r" b="b"/>
              <a:pathLst>
                <a:path w="6516" h="1730" extrusionOk="0">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598;p124">
            <a:extLst>
              <a:ext uri="{FF2B5EF4-FFF2-40B4-BE49-F238E27FC236}">
                <a16:creationId xmlns:a16="http://schemas.microsoft.com/office/drawing/2014/main" id="{D3A654BF-2B78-B6B4-983B-596F094C2BE2}"/>
              </a:ext>
            </a:extLst>
          </p:cNvPr>
          <p:cNvGrpSpPr/>
          <p:nvPr/>
        </p:nvGrpSpPr>
        <p:grpSpPr>
          <a:xfrm>
            <a:off x="756838" y="1764478"/>
            <a:ext cx="233708" cy="262227"/>
            <a:chOff x="7220605" y="3951773"/>
            <a:chExt cx="380513" cy="374043"/>
          </a:xfrm>
          <a:solidFill>
            <a:schemeClr val="bg2"/>
          </a:solidFill>
        </p:grpSpPr>
        <p:sp>
          <p:nvSpPr>
            <p:cNvPr id="10" name="Google Shape;4599;p124">
              <a:extLst>
                <a:ext uri="{FF2B5EF4-FFF2-40B4-BE49-F238E27FC236}">
                  <a16:creationId xmlns:a16="http://schemas.microsoft.com/office/drawing/2014/main" id="{42E77060-A564-6737-F01D-8583424FF6C1}"/>
                </a:ext>
              </a:extLst>
            </p:cNvPr>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00;p124">
              <a:extLst>
                <a:ext uri="{FF2B5EF4-FFF2-40B4-BE49-F238E27FC236}">
                  <a16:creationId xmlns:a16="http://schemas.microsoft.com/office/drawing/2014/main" id="{39BAA6C7-DA28-302B-88CC-A4AAA9C7E4CA}"/>
                </a:ext>
              </a:extLst>
            </p:cNvPr>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01;p124">
              <a:extLst>
                <a:ext uri="{FF2B5EF4-FFF2-40B4-BE49-F238E27FC236}">
                  <a16:creationId xmlns:a16="http://schemas.microsoft.com/office/drawing/2014/main" id="{62362727-6DC8-1B9E-A0F6-F28D423ECEAC}"/>
                </a:ext>
              </a:extLst>
            </p:cNvPr>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2;p124">
              <a:extLst>
                <a:ext uri="{FF2B5EF4-FFF2-40B4-BE49-F238E27FC236}">
                  <a16:creationId xmlns:a16="http://schemas.microsoft.com/office/drawing/2014/main" id="{225550F6-7117-C632-DF17-F7B7326F1395}"/>
                </a:ext>
              </a:extLst>
            </p:cNvPr>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03;p124">
              <a:extLst>
                <a:ext uri="{FF2B5EF4-FFF2-40B4-BE49-F238E27FC236}">
                  <a16:creationId xmlns:a16="http://schemas.microsoft.com/office/drawing/2014/main" id="{9798922C-E856-C6A2-F253-11211D14FD49}"/>
                </a:ext>
              </a:extLst>
            </p:cNvPr>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04;p124">
              <a:extLst>
                <a:ext uri="{FF2B5EF4-FFF2-40B4-BE49-F238E27FC236}">
                  <a16:creationId xmlns:a16="http://schemas.microsoft.com/office/drawing/2014/main" id="{CAF0D16A-9BB5-DEB3-596E-927BD92A63B8}"/>
                </a:ext>
              </a:extLst>
            </p:cNvPr>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grp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840;p125">
            <a:extLst>
              <a:ext uri="{FF2B5EF4-FFF2-40B4-BE49-F238E27FC236}">
                <a16:creationId xmlns:a16="http://schemas.microsoft.com/office/drawing/2014/main" id="{B1CA2718-10D3-2A07-C274-A44B3036339B}"/>
              </a:ext>
            </a:extLst>
          </p:cNvPr>
          <p:cNvGrpSpPr/>
          <p:nvPr/>
        </p:nvGrpSpPr>
        <p:grpSpPr>
          <a:xfrm>
            <a:off x="715790" y="2264013"/>
            <a:ext cx="314068" cy="270532"/>
            <a:chOff x="1638750" y="3935400"/>
            <a:chExt cx="373850" cy="373375"/>
          </a:xfrm>
          <a:solidFill>
            <a:schemeClr val="bg2"/>
          </a:solidFill>
        </p:grpSpPr>
        <p:sp>
          <p:nvSpPr>
            <p:cNvPr id="17" name="Google Shape;4841;p125">
              <a:extLst>
                <a:ext uri="{FF2B5EF4-FFF2-40B4-BE49-F238E27FC236}">
                  <a16:creationId xmlns:a16="http://schemas.microsoft.com/office/drawing/2014/main" id="{2E5BF3B6-0878-5AA3-4E75-6FB3691C327F}"/>
                </a:ext>
              </a:extLst>
            </p:cNvPr>
            <p:cNvSpPr/>
            <p:nvPr/>
          </p:nvSpPr>
          <p:spPr>
            <a:xfrm>
              <a:off x="1638750" y="4081725"/>
              <a:ext cx="373850" cy="227050"/>
            </a:xfrm>
            <a:custGeom>
              <a:avLst/>
              <a:gdLst/>
              <a:ahLst/>
              <a:cxnLst/>
              <a:rect l="l" t="t" r="r" b="b"/>
              <a:pathLst>
                <a:path w="14954" h="9082" extrusionOk="0">
                  <a:moveTo>
                    <a:pt x="3873" y="2730"/>
                  </a:moveTo>
                  <a:cubicBezTo>
                    <a:pt x="4283" y="2730"/>
                    <a:pt x="4694" y="2855"/>
                    <a:pt x="5050" y="3087"/>
                  </a:cubicBezTo>
                  <a:cubicBezTo>
                    <a:pt x="5247" y="3212"/>
                    <a:pt x="5300" y="3497"/>
                    <a:pt x="5157" y="3694"/>
                  </a:cubicBezTo>
                  <a:cubicBezTo>
                    <a:pt x="5080" y="3814"/>
                    <a:pt x="4943" y="3881"/>
                    <a:pt x="4802" y="3881"/>
                  </a:cubicBezTo>
                  <a:cubicBezTo>
                    <a:pt x="4715" y="3881"/>
                    <a:pt x="4626" y="3855"/>
                    <a:pt x="4551" y="3801"/>
                  </a:cubicBezTo>
                  <a:cubicBezTo>
                    <a:pt x="4355" y="3676"/>
                    <a:pt x="4105" y="3604"/>
                    <a:pt x="3873" y="3604"/>
                  </a:cubicBezTo>
                  <a:cubicBezTo>
                    <a:pt x="3195" y="3604"/>
                    <a:pt x="2642" y="4157"/>
                    <a:pt x="2642" y="4818"/>
                  </a:cubicBezTo>
                  <a:cubicBezTo>
                    <a:pt x="2642" y="5496"/>
                    <a:pt x="3195" y="6049"/>
                    <a:pt x="3873" y="6049"/>
                  </a:cubicBezTo>
                  <a:cubicBezTo>
                    <a:pt x="4123" y="6049"/>
                    <a:pt x="4319" y="5977"/>
                    <a:pt x="4479" y="5835"/>
                  </a:cubicBezTo>
                  <a:cubicBezTo>
                    <a:pt x="4515" y="5799"/>
                    <a:pt x="4551" y="5781"/>
                    <a:pt x="4586" y="5745"/>
                  </a:cubicBezTo>
                  <a:cubicBezTo>
                    <a:pt x="4665" y="5637"/>
                    <a:pt x="4787" y="5583"/>
                    <a:pt x="4910" y="5583"/>
                  </a:cubicBezTo>
                  <a:cubicBezTo>
                    <a:pt x="5011" y="5583"/>
                    <a:pt x="5113" y="5620"/>
                    <a:pt x="5193" y="5692"/>
                  </a:cubicBezTo>
                  <a:cubicBezTo>
                    <a:pt x="5389" y="5835"/>
                    <a:pt x="5407" y="6120"/>
                    <a:pt x="5247" y="6299"/>
                  </a:cubicBezTo>
                  <a:cubicBezTo>
                    <a:pt x="5193" y="6370"/>
                    <a:pt x="5140" y="6423"/>
                    <a:pt x="5068" y="6495"/>
                  </a:cubicBezTo>
                  <a:cubicBezTo>
                    <a:pt x="4747" y="6780"/>
                    <a:pt x="4337" y="6923"/>
                    <a:pt x="3873" y="6923"/>
                  </a:cubicBezTo>
                  <a:cubicBezTo>
                    <a:pt x="2713" y="6923"/>
                    <a:pt x="1767" y="5977"/>
                    <a:pt x="1767" y="4818"/>
                  </a:cubicBezTo>
                  <a:cubicBezTo>
                    <a:pt x="1767" y="3676"/>
                    <a:pt x="2713" y="2730"/>
                    <a:pt x="3873" y="2730"/>
                  </a:cubicBezTo>
                  <a:close/>
                  <a:moveTo>
                    <a:pt x="7808" y="2722"/>
                  </a:moveTo>
                  <a:cubicBezTo>
                    <a:pt x="8216" y="2722"/>
                    <a:pt x="8613" y="2865"/>
                    <a:pt x="8976" y="3140"/>
                  </a:cubicBezTo>
                  <a:lnTo>
                    <a:pt x="8976" y="3158"/>
                  </a:lnTo>
                  <a:cubicBezTo>
                    <a:pt x="9172" y="3301"/>
                    <a:pt x="9208" y="3569"/>
                    <a:pt x="9065" y="3765"/>
                  </a:cubicBezTo>
                  <a:cubicBezTo>
                    <a:pt x="8981" y="3881"/>
                    <a:pt x="8852" y="3941"/>
                    <a:pt x="8721" y="3941"/>
                  </a:cubicBezTo>
                  <a:cubicBezTo>
                    <a:pt x="8631" y="3941"/>
                    <a:pt x="8538" y="3912"/>
                    <a:pt x="8458" y="3854"/>
                  </a:cubicBezTo>
                  <a:cubicBezTo>
                    <a:pt x="8440" y="3854"/>
                    <a:pt x="8440" y="3854"/>
                    <a:pt x="8440" y="3836"/>
                  </a:cubicBezTo>
                  <a:cubicBezTo>
                    <a:pt x="8236" y="3683"/>
                    <a:pt x="8012" y="3602"/>
                    <a:pt x="7797" y="3602"/>
                  </a:cubicBezTo>
                  <a:cubicBezTo>
                    <a:pt x="7712" y="3602"/>
                    <a:pt x="7629" y="3615"/>
                    <a:pt x="7548" y="3640"/>
                  </a:cubicBezTo>
                  <a:cubicBezTo>
                    <a:pt x="7334" y="3694"/>
                    <a:pt x="7299" y="3836"/>
                    <a:pt x="7299" y="3890"/>
                  </a:cubicBezTo>
                  <a:cubicBezTo>
                    <a:pt x="7281" y="3925"/>
                    <a:pt x="7281" y="4015"/>
                    <a:pt x="7370" y="4068"/>
                  </a:cubicBezTo>
                  <a:cubicBezTo>
                    <a:pt x="7477" y="4122"/>
                    <a:pt x="7870" y="4300"/>
                    <a:pt x="8262" y="4443"/>
                  </a:cubicBezTo>
                  <a:cubicBezTo>
                    <a:pt x="9119" y="4764"/>
                    <a:pt x="9333" y="5371"/>
                    <a:pt x="9243" y="5852"/>
                  </a:cubicBezTo>
                  <a:cubicBezTo>
                    <a:pt x="9136" y="6477"/>
                    <a:pt x="8530" y="6923"/>
                    <a:pt x="7834" y="6923"/>
                  </a:cubicBezTo>
                  <a:cubicBezTo>
                    <a:pt x="7245" y="6923"/>
                    <a:pt x="6710" y="6691"/>
                    <a:pt x="6335" y="6299"/>
                  </a:cubicBezTo>
                  <a:cubicBezTo>
                    <a:pt x="6174" y="6120"/>
                    <a:pt x="6192" y="5835"/>
                    <a:pt x="6371" y="5674"/>
                  </a:cubicBezTo>
                  <a:cubicBezTo>
                    <a:pt x="6453" y="5600"/>
                    <a:pt x="6558" y="5564"/>
                    <a:pt x="6663" y="5564"/>
                  </a:cubicBezTo>
                  <a:cubicBezTo>
                    <a:pt x="6786" y="5564"/>
                    <a:pt x="6909" y="5613"/>
                    <a:pt x="6995" y="5710"/>
                  </a:cubicBezTo>
                  <a:cubicBezTo>
                    <a:pt x="7192" y="5924"/>
                    <a:pt x="7495" y="6049"/>
                    <a:pt x="7834" y="6049"/>
                  </a:cubicBezTo>
                  <a:cubicBezTo>
                    <a:pt x="8137" y="6049"/>
                    <a:pt x="8351" y="5870"/>
                    <a:pt x="8387" y="5692"/>
                  </a:cubicBezTo>
                  <a:cubicBezTo>
                    <a:pt x="8423" y="5460"/>
                    <a:pt x="8066" y="5299"/>
                    <a:pt x="7959" y="5264"/>
                  </a:cubicBezTo>
                  <a:cubicBezTo>
                    <a:pt x="7441" y="5067"/>
                    <a:pt x="6995" y="4871"/>
                    <a:pt x="6960" y="4853"/>
                  </a:cubicBezTo>
                  <a:cubicBezTo>
                    <a:pt x="6942" y="4853"/>
                    <a:pt x="6924" y="4835"/>
                    <a:pt x="6906" y="4818"/>
                  </a:cubicBezTo>
                  <a:cubicBezTo>
                    <a:pt x="6549" y="4586"/>
                    <a:pt x="6371" y="4175"/>
                    <a:pt x="6424" y="3765"/>
                  </a:cubicBezTo>
                  <a:cubicBezTo>
                    <a:pt x="6496" y="3301"/>
                    <a:pt x="6817" y="2944"/>
                    <a:pt x="7281" y="2801"/>
                  </a:cubicBezTo>
                  <a:cubicBezTo>
                    <a:pt x="7457" y="2748"/>
                    <a:pt x="7633" y="2722"/>
                    <a:pt x="7808" y="2722"/>
                  </a:cubicBezTo>
                  <a:close/>
                  <a:moveTo>
                    <a:pt x="11713" y="2722"/>
                  </a:moveTo>
                  <a:cubicBezTo>
                    <a:pt x="12320" y="2722"/>
                    <a:pt x="12796" y="3053"/>
                    <a:pt x="12937" y="3194"/>
                  </a:cubicBezTo>
                  <a:cubicBezTo>
                    <a:pt x="13115" y="3372"/>
                    <a:pt x="13115" y="3640"/>
                    <a:pt x="12937" y="3818"/>
                  </a:cubicBezTo>
                  <a:cubicBezTo>
                    <a:pt x="12857" y="3899"/>
                    <a:pt x="12749" y="3939"/>
                    <a:pt x="12640" y="3939"/>
                  </a:cubicBezTo>
                  <a:cubicBezTo>
                    <a:pt x="12531" y="3939"/>
                    <a:pt x="12419" y="3899"/>
                    <a:pt x="12330" y="3818"/>
                  </a:cubicBezTo>
                  <a:cubicBezTo>
                    <a:pt x="12301" y="3804"/>
                    <a:pt x="12050" y="3602"/>
                    <a:pt x="11708" y="3602"/>
                  </a:cubicBezTo>
                  <a:cubicBezTo>
                    <a:pt x="11628" y="3602"/>
                    <a:pt x="11544" y="3613"/>
                    <a:pt x="11456" y="3640"/>
                  </a:cubicBezTo>
                  <a:cubicBezTo>
                    <a:pt x="11260" y="3694"/>
                    <a:pt x="11206" y="3836"/>
                    <a:pt x="11206" y="3890"/>
                  </a:cubicBezTo>
                  <a:cubicBezTo>
                    <a:pt x="11206" y="3925"/>
                    <a:pt x="11206" y="4015"/>
                    <a:pt x="11277" y="4068"/>
                  </a:cubicBezTo>
                  <a:cubicBezTo>
                    <a:pt x="11402" y="4122"/>
                    <a:pt x="11777" y="4300"/>
                    <a:pt x="12187" y="4443"/>
                  </a:cubicBezTo>
                  <a:cubicBezTo>
                    <a:pt x="13026" y="4764"/>
                    <a:pt x="13240" y="5371"/>
                    <a:pt x="13169" y="5852"/>
                  </a:cubicBezTo>
                  <a:cubicBezTo>
                    <a:pt x="13044" y="6477"/>
                    <a:pt x="12455" y="6923"/>
                    <a:pt x="11741" y="6923"/>
                  </a:cubicBezTo>
                  <a:cubicBezTo>
                    <a:pt x="11170" y="6923"/>
                    <a:pt x="10617" y="6691"/>
                    <a:pt x="10260" y="6299"/>
                  </a:cubicBezTo>
                  <a:cubicBezTo>
                    <a:pt x="10100" y="6120"/>
                    <a:pt x="10100" y="5835"/>
                    <a:pt x="10278" y="5674"/>
                  </a:cubicBezTo>
                  <a:cubicBezTo>
                    <a:pt x="10360" y="5600"/>
                    <a:pt x="10465" y="5564"/>
                    <a:pt x="10570" y="5564"/>
                  </a:cubicBezTo>
                  <a:cubicBezTo>
                    <a:pt x="10693" y="5564"/>
                    <a:pt x="10816" y="5613"/>
                    <a:pt x="10903" y="5710"/>
                  </a:cubicBezTo>
                  <a:cubicBezTo>
                    <a:pt x="11099" y="5924"/>
                    <a:pt x="11420" y="6049"/>
                    <a:pt x="11741" y="6049"/>
                  </a:cubicBezTo>
                  <a:cubicBezTo>
                    <a:pt x="12045" y="6049"/>
                    <a:pt x="12259" y="5870"/>
                    <a:pt x="12295" y="5692"/>
                  </a:cubicBezTo>
                  <a:cubicBezTo>
                    <a:pt x="12348" y="5460"/>
                    <a:pt x="11991" y="5299"/>
                    <a:pt x="11884" y="5264"/>
                  </a:cubicBezTo>
                  <a:cubicBezTo>
                    <a:pt x="11367" y="5067"/>
                    <a:pt x="10903" y="4871"/>
                    <a:pt x="10885" y="4853"/>
                  </a:cubicBezTo>
                  <a:cubicBezTo>
                    <a:pt x="10867" y="4853"/>
                    <a:pt x="10831" y="4835"/>
                    <a:pt x="10814" y="4818"/>
                  </a:cubicBezTo>
                  <a:cubicBezTo>
                    <a:pt x="10457" y="4586"/>
                    <a:pt x="10278" y="4175"/>
                    <a:pt x="10332" y="3765"/>
                  </a:cubicBezTo>
                  <a:cubicBezTo>
                    <a:pt x="10403" y="3301"/>
                    <a:pt x="10742" y="2944"/>
                    <a:pt x="11206" y="2801"/>
                  </a:cubicBezTo>
                  <a:cubicBezTo>
                    <a:pt x="11382" y="2745"/>
                    <a:pt x="11552" y="2722"/>
                    <a:pt x="11713" y="2722"/>
                  </a:cubicBezTo>
                  <a:close/>
                  <a:moveTo>
                    <a:pt x="429" y="0"/>
                  </a:moveTo>
                  <a:cubicBezTo>
                    <a:pt x="197" y="0"/>
                    <a:pt x="1" y="196"/>
                    <a:pt x="1" y="446"/>
                  </a:cubicBezTo>
                  <a:lnTo>
                    <a:pt x="1" y="8654"/>
                  </a:lnTo>
                  <a:cubicBezTo>
                    <a:pt x="1" y="8886"/>
                    <a:pt x="197" y="9082"/>
                    <a:pt x="429" y="9082"/>
                  </a:cubicBezTo>
                  <a:lnTo>
                    <a:pt x="14507" y="9082"/>
                  </a:lnTo>
                  <a:cubicBezTo>
                    <a:pt x="14757" y="9082"/>
                    <a:pt x="14953" y="8886"/>
                    <a:pt x="14953" y="8654"/>
                  </a:cubicBezTo>
                  <a:lnTo>
                    <a:pt x="14953" y="446"/>
                  </a:lnTo>
                  <a:cubicBezTo>
                    <a:pt x="14953" y="196"/>
                    <a:pt x="14757" y="0"/>
                    <a:pt x="14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42;p125">
              <a:extLst>
                <a:ext uri="{FF2B5EF4-FFF2-40B4-BE49-F238E27FC236}">
                  <a16:creationId xmlns:a16="http://schemas.microsoft.com/office/drawing/2014/main" id="{88D101FF-B759-D586-AA90-785A05D71CA2}"/>
                </a:ext>
              </a:extLst>
            </p:cNvPr>
            <p:cNvSpPr/>
            <p:nvPr/>
          </p:nvSpPr>
          <p:spPr>
            <a:xfrm>
              <a:off x="1700775" y="3935400"/>
              <a:ext cx="249375" cy="124475"/>
            </a:xfrm>
            <a:custGeom>
              <a:avLst/>
              <a:gdLst/>
              <a:ahLst/>
              <a:cxnLst/>
              <a:rect l="l" t="t" r="r" b="b"/>
              <a:pathLst>
                <a:path w="9975" h="4979" extrusionOk="0">
                  <a:moveTo>
                    <a:pt x="4987" y="1"/>
                  </a:moveTo>
                  <a:cubicBezTo>
                    <a:pt x="4617" y="1"/>
                    <a:pt x="4247" y="36"/>
                    <a:pt x="3890" y="108"/>
                  </a:cubicBezTo>
                  <a:cubicBezTo>
                    <a:pt x="3693" y="143"/>
                    <a:pt x="3533" y="322"/>
                    <a:pt x="3533" y="536"/>
                  </a:cubicBezTo>
                  <a:lnTo>
                    <a:pt x="3533" y="1285"/>
                  </a:lnTo>
                  <a:cubicBezTo>
                    <a:pt x="3497" y="1303"/>
                    <a:pt x="3444" y="1321"/>
                    <a:pt x="3390" y="1339"/>
                  </a:cubicBezTo>
                  <a:lnTo>
                    <a:pt x="2873" y="804"/>
                  </a:lnTo>
                  <a:cubicBezTo>
                    <a:pt x="2791" y="722"/>
                    <a:pt x="2680" y="681"/>
                    <a:pt x="2567" y="681"/>
                  </a:cubicBezTo>
                  <a:cubicBezTo>
                    <a:pt x="2482" y="681"/>
                    <a:pt x="2396" y="704"/>
                    <a:pt x="2320" y="750"/>
                  </a:cubicBezTo>
                  <a:cubicBezTo>
                    <a:pt x="2016" y="964"/>
                    <a:pt x="1731" y="1196"/>
                    <a:pt x="1463" y="1464"/>
                  </a:cubicBezTo>
                  <a:cubicBezTo>
                    <a:pt x="1196" y="1714"/>
                    <a:pt x="964" y="1999"/>
                    <a:pt x="767" y="2302"/>
                  </a:cubicBezTo>
                  <a:cubicBezTo>
                    <a:pt x="642" y="2481"/>
                    <a:pt x="678" y="2713"/>
                    <a:pt x="821" y="2856"/>
                  </a:cubicBezTo>
                  <a:lnTo>
                    <a:pt x="1356" y="3391"/>
                  </a:lnTo>
                  <a:cubicBezTo>
                    <a:pt x="1320" y="3444"/>
                    <a:pt x="1303" y="3480"/>
                    <a:pt x="1285" y="3534"/>
                  </a:cubicBezTo>
                  <a:lnTo>
                    <a:pt x="535" y="3534"/>
                  </a:lnTo>
                  <a:cubicBezTo>
                    <a:pt x="339" y="3534"/>
                    <a:pt x="161" y="3676"/>
                    <a:pt x="107" y="3890"/>
                  </a:cubicBezTo>
                  <a:cubicBezTo>
                    <a:pt x="36" y="4247"/>
                    <a:pt x="0" y="4604"/>
                    <a:pt x="0" y="4979"/>
                  </a:cubicBezTo>
                  <a:lnTo>
                    <a:pt x="3908" y="4979"/>
                  </a:lnTo>
                  <a:cubicBezTo>
                    <a:pt x="3908" y="4390"/>
                    <a:pt x="4389" y="3908"/>
                    <a:pt x="4996" y="3908"/>
                  </a:cubicBezTo>
                  <a:cubicBezTo>
                    <a:pt x="5585" y="3908"/>
                    <a:pt x="6067" y="4390"/>
                    <a:pt x="6067" y="4979"/>
                  </a:cubicBezTo>
                  <a:lnTo>
                    <a:pt x="9974" y="4979"/>
                  </a:lnTo>
                  <a:cubicBezTo>
                    <a:pt x="9974" y="4604"/>
                    <a:pt x="9938" y="4247"/>
                    <a:pt x="9867" y="3890"/>
                  </a:cubicBezTo>
                  <a:cubicBezTo>
                    <a:pt x="9831" y="3676"/>
                    <a:pt x="9653" y="3534"/>
                    <a:pt x="9439" y="3534"/>
                  </a:cubicBezTo>
                  <a:lnTo>
                    <a:pt x="8689" y="3534"/>
                  </a:lnTo>
                  <a:cubicBezTo>
                    <a:pt x="8672" y="3480"/>
                    <a:pt x="8654" y="3444"/>
                    <a:pt x="8636" y="3391"/>
                  </a:cubicBezTo>
                  <a:lnTo>
                    <a:pt x="9153" y="2856"/>
                  </a:lnTo>
                  <a:cubicBezTo>
                    <a:pt x="9314" y="2713"/>
                    <a:pt x="9332" y="2481"/>
                    <a:pt x="9207" y="2302"/>
                  </a:cubicBezTo>
                  <a:cubicBezTo>
                    <a:pt x="9011" y="1999"/>
                    <a:pt x="8779" y="1714"/>
                    <a:pt x="8511" y="1446"/>
                  </a:cubicBezTo>
                  <a:cubicBezTo>
                    <a:pt x="8261" y="1196"/>
                    <a:pt x="7976" y="964"/>
                    <a:pt x="7655" y="750"/>
                  </a:cubicBezTo>
                  <a:cubicBezTo>
                    <a:pt x="7586" y="704"/>
                    <a:pt x="7504" y="681"/>
                    <a:pt x="7421" y="681"/>
                  </a:cubicBezTo>
                  <a:cubicBezTo>
                    <a:pt x="7312" y="681"/>
                    <a:pt x="7201" y="722"/>
                    <a:pt x="7119" y="804"/>
                  </a:cubicBezTo>
                  <a:lnTo>
                    <a:pt x="6584" y="1339"/>
                  </a:lnTo>
                  <a:cubicBezTo>
                    <a:pt x="6530" y="1321"/>
                    <a:pt x="6495" y="1303"/>
                    <a:pt x="6441" y="1285"/>
                  </a:cubicBezTo>
                  <a:lnTo>
                    <a:pt x="6441" y="536"/>
                  </a:lnTo>
                  <a:cubicBezTo>
                    <a:pt x="6441" y="322"/>
                    <a:pt x="6298" y="143"/>
                    <a:pt x="6084" y="108"/>
                  </a:cubicBezTo>
                  <a:cubicBezTo>
                    <a:pt x="5728" y="36"/>
                    <a:pt x="5357" y="1"/>
                    <a:pt x="49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623;p125">
            <a:extLst>
              <a:ext uri="{FF2B5EF4-FFF2-40B4-BE49-F238E27FC236}">
                <a16:creationId xmlns:a16="http://schemas.microsoft.com/office/drawing/2014/main" id="{5A23F53F-0580-24C7-2D57-1D515E7DB8EA}"/>
              </a:ext>
            </a:extLst>
          </p:cNvPr>
          <p:cNvGrpSpPr/>
          <p:nvPr/>
        </p:nvGrpSpPr>
        <p:grpSpPr>
          <a:xfrm>
            <a:off x="719557" y="3389895"/>
            <a:ext cx="310301" cy="234978"/>
            <a:chOff x="5594475" y="3446525"/>
            <a:chExt cx="373825" cy="262750"/>
          </a:xfrm>
          <a:solidFill>
            <a:schemeClr val="bg2"/>
          </a:solidFill>
        </p:grpSpPr>
        <p:sp>
          <p:nvSpPr>
            <p:cNvPr id="20" name="Google Shape;4624;p125">
              <a:extLst>
                <a:ext uri="{FF2B5EF4-FFF2-40B4-BE49-F238E27FC236}">
                  <a16:creationId xmlns:a16="http://schemas.microsoft.com/office/drawing/2014/main" id="{4915DC6C-6F63-1FF9-E59C-5B0ADF5F2141}"/>
                </a:ext>
              </a:extLst>
            </p:cNvPr>
            <p:cNvSpPr/>
            <p:nvPr/>
          </p:nvSpPr>
          <p:spPr>
            <a:xfrm>
              <a:off x="5649350" y="3621825"/>
              <a:ext cx="21875" cy="21875"/>
            </a:xfrm>
            <a:custGeom>
              <a:avLst/>
              <a:gdLst/>
              <a:ahLst/>
              <a:cxnLst/>
              <a:rect l="l" t="t" r="r" b="b"/>
              <a:pathLst>
                <a:path w="875" h="875" extrusionOk="0">
                  <a:moveTo>
                    <a:pt x="0" y="0"/>
                  </a:moveTo>
                  <a:lnTo>
                    <a:pt x="0" y="875"/>
                  </a:lnTo>
                  <a:lnTo>
                    <a:pt x="874" y="875"/>
                  </a:lnTo>
                  <a:lnTo>
                    <a:pt x="87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25;p125">
              <a:extLst>
                <a:ext uri="{FF2B5EF4-FFF2-40B4-BE49-F238E27FC236}">
                  <a16:creationId xmlns:a16="http://schemas.microsoft.com/office/drawing/2014/main" id="{517FA71F-4AB9-6D3A-3042-A6B5792A862E}"/>
                </a:ext>
              </a:extLst>
            </p:cNvPr>
            <p:cNvSpPr/>
            <p:nvPr/>
          </p:nvSpPr>
          <p:spPr>
            <a:xfrm>
              <a:off x="5891550" y="3512100"/>
              <a:ext cx="21875" cy="21875"/>
            </a:xfrm>
            <a:custGeom>
              <a:avLst/>
              <a:gdLst/>
              <a:ahLst/>
              <a:cxnLst/>
              <a:rect l="l" t="t" r="r" b="b"/>
              <a:pathLst>
                <a:path w="875" h="875" extrusionOk="0">
                  <a:moveTo>
                    <a:pt x="1" y="0"/>
                  </a:moveTo>
                  <a:lnTo>
                    <a:pt x="1" y="874"/>
                  </a:lnTo>
                  <a:lnTo>
                    <a:pt x="875" y="874"/>
                  </a:lnTo>
                  <a:lnTo>
                    <a:pt x="8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26;p125">
              <a:extLst>
                <a:ext uri="{FF2B5EF4-FFF2-40B4-BE49-F238E27FC236}">
                  <a16:creationId xmlns:a16="http://schemas.microsoft.com/office/drawing/2014/main" id="{944B69D3-2307-5B6A-853F-56D269E29C17}"/>
                </a:ext>
              </a:extLst>
            </p:cNvPr>
            <p:cNvSpPr/>
            <p:nvPr/>
          </p:nvSpPr>
          <p:spPr>
            <a:xfrm>
              <a:off x="5726075" y="3512100"/>
              <a:ext cx="110650" cy="131600"/>
            </a:xfrm>
            <a:custGeom>
              <a:avLst/>
              <a:gdLst/>
              <a:ahLst/>
              <a:cxnLst/>
              <a:rect l="l" t="t" r="r" b="b"/>
              <a:pathLst>
                <a:path w="4426" h="5264" extrusionOk="0">
                  <a:moveTo>
                    <a:pt x="2213" y="0"/>
                  </a:moveTo>
                  <a:cubicBezTo>
                    <a:pt x="1963" y="0"/>
                    <a:pt x="1767" y="196"/>
                    <a:pt x="1767" y="446"/>
                  </a:cubicBezTo>
                  <a:lnTo>
                    <a:pt x="1767" y="4389"/>
                  </a:lnTo>
                  <a:lnTo>
                    <a:pt x="0" y="4389"/>
                  </a:lnTo>
                  <a:lnTo>
                    <a:pt x="0" y="5264"/>
                  </a:lnTo>
                  <a:lnTo>
                    <a:pt x="2213" y="5264"/>
                  </a:lnTo>
                  <a:cubicBezTo>
                    <a:pt x="2445" y="5264"/>
                    <a:pt x="2641" y="5067"/>
                    <a:pt x="2641" y="4818"/>
                  </a:cubicBezTo>
                  <a:lnTo>
                    <a:pt x="2641" y="874"/>
                  </a:lnTo>
                  <a:lnTo>
                    <a:pt x="4425" y="874"/>
                  </a:lnTo>
                  <a:lnTo>
                    <a:pt x="44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27;p125">
              <a:extLst>
                <a:ext uri="{FF2B5EF4-FFF2-40B4-BE49-F238E27FC236}">
                  <a16:creationId xmlns:a16="http://schemas.microsoft.com/office/drawing/2014/main" id="{ABBC3BD3-0425-AD71-463B-5517BA0F9A59}"/>
                </a:ext>
              </a:extLst>
            </p:cNvPr>
            <p:cNvSpPr/>
            <p:nvPr/>
          </p:nvSpPr>
          <p:spPr>
            <a:xfrm>
              <a:off x="5594475" y="3446525"/>
              <a:ext cx="131625" cy="262750"/>
            </a:xfrm>
            <a:custGeom>
              <a:avLst/>
              <a:gdLst/>
              <a:ahLst/>
              <a:cxnLst/>
              <a:rect l="l" t="t" r="r" b="b"/>
              <a:pathLst>
                <a:path w="5265" h="10510" extrusionOk="0">
                  <a:moveTo>
                    <a:pt x="3498" y="2623"/>
                  </a:moveTo>
                  <a:cubicBezTo>
                    <a:pt x="3747" y="2623"/>
                    <a:pt x="3944" y="2819"/>
                    <a:pt x="3944" y="3069"/>
                  </a:cubicBezTo>
                  <a:cubicBezTo>
                    <a:pt x="3944" y="3301"/>
                    <a:pt x="3747" y="3497"/>
                    <a:pt x="3498" y="3497"/>
                  </a:cubicBezTo>
                  <a:lnTo>
                    <a:pt x="1749" y="3497"/>
                  </a:lnTo>
                  <a:cubicBezTo>
                    <a:pt x="1517" y="3497"/>
                    <a:pt x="1321" y="3301"/>
                    <a:pt x="1321" y="3069"/>
                  </a:cubicBezTo>
                  <a:cubicBezTo>
                    <a:pt x="1321" y="2819"/>
                    <a:pt x="1517" y="2623"/>
                    <a:pt x="1749" y="2623"/>
                  </a:cubicBezTo>
                  <a:close/>
                  <a:moveTo>
                    <a:pt x="3498" y="4372"/>
                  </a:moveTo>
                  <a:cubicBezTo>
                    <a:pt x="3747" y="4372"/>
                    <a:pt x="3944" y="4568"/>
                    <a:pt x="3944" y="4818"/>
                  </a:cubicBezTo>
                  <a:cubicBezTo>
                    <a:pt x="3944" y="5050"/>
                    <a:pt x="3747" y="5246"/>
                    <a:pt x="3498" y="5246"/>
                  </a:cubicBezTo>
                  <a:lnTo>
                    <a:pt x="1749" y="5246"/>
                  </a:lnTo>
                  <a:cubicBezTo>
                    <a:pt x="1517" y="5246"/>
                    <a:pt x="1321" y="5050"/>
                    <a:pt x="1321" y="4818"/>
                  </a:cubicBezTo>
                  <a:cubicBezTo>
                    <a:pt x="1321" y="4568"/>
                    <a:pt x="1517" y="4372"/>
                    <a:pt x="1749" y="4372"/>
                  </a:cubicBezTo>
                  <a:close/>
                  <a:moveTo>
                    <a:pt x="447" y="0"/>
                  </a:moveTo>
                  <a:cubicBezTo>
                    <a:pt x="197" y="0"/>
                    <a:pt x="1" y="196"/>
                    <a:pt x="1" y="446"/>
                  </a:cubicBezTo>
                  <a:lnTo>
                    <a:pt x="1" y="10063"/>
                  </a:lnTo>
                  <a:cubicBezTo>
                    <a:pt x="1" y="10313"/>
                    <a:pt x="197" y="10509"/>
                    <a:pt x="447" y="10509"/>
                  </a:cubicBezTo>
                  <a:lnTo>
                    <a:pt x="4818" y="10509"/>
                  </a:lnTo>
                  <a:cubicBezTo>
                    <a:pt x="5068" y="10509"/>
                    <a:pt x="5264" y="10313"/>
                    <a:pt x="5264" y="10063"/>
                  </a:cubicBezTo>
                  <a:lnTo>
                    <a:pt x="5264" y="7887"/>
                  </a:lnTo>
                  <a:lnTo>
                    <a:pt x="3944" y="7887"/>
                  </a:lnTo>
                  <a:lnTo>
                    <a:pt x="3944" y="8315"/>
                  </a:lnTo>
                  <a:cubicBezTo>
                    <a:pt x="3944" y="8565"/>
                    <a:pt x="3747" y="8761"/>
                    <a:pt x="3498" y="8761"/>
                  </a:cubicBezTo>
                  <a:lnTo>
                    <a:pt x="1749" y="8761"/>
                  </a:lnTo>
                  <a:cubicBezTo>
                    <a:pt x="1517" y="8761"/>
                    <a:pt x="1321" y="8565"/>
                    <a:pt x="1321" y="8315"/>
                  </a:cubicBezTo>
                  <a:lnTo>
                    <a:pt x="1321" y="6566"/>
                  </a:lnTo>
                  <a:cubicBezTo>
                    <a:pt x="1321" y="6334"/>
                    <a:pt x="1517" y="6138"/>
                    <a:pt x="1749" y="6138"/>
                  </a:cubicBezTo>
                  <a:lnTo>
                    <a:pt x="3498" y="6138"/>
                  </a:lnTo>
                  <a:cubicBezTo>
                    <a:pt x="3747" y="6138"/>
                    <a:pt x="3944" y="6334"/>
                    <a:pt x="3944" y="6566"/>
                  </a:cubicBezTo>
                  <a:lnTo>
                    <a:pt x="3944" y="7012"/>
                  </a:lnTo>
                  <a:lnTo>
                    <a:pt x="5264" y="7012"/>
                  </a:lnTo>
                  <a:lnTo>
                    <a:pt x="5264" y="446"/>
                  </a:lnTo>
                  <a:cubicBezTo>
                    <a:pt x="5264" y="196"/>
                    <a:pt x="5068" y="0"/>
                    <a:pt x="48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28;p125">
              <a:extLst>
                <a:ext uri="{FF2B5EF4-FFF2-40B4-BE49-F238E27FC236}">
                  <a16:creationId xmlns:a16="http://schemas.microsoft.com/office/drawing/2014/main" id="{085F7872-B12B-99D9-12C1-4D67E884560C}"/>
                </a:ext>
              </a:extLst>
            </p:cNvPr>
            <p:cNvSpPr/>
            <p:nvPr/>
          </p:nvSpPr>
          <p:spPr>
            <a:xfrm>
              <a:off x="5836700" y="3446525"/>
              <a:ext cx="131600" cy="262750"/>
            </a:xfrm>
            <a:custGeom>
              <a:avLst/>
              <a:gdLst/>
              <a:ahLst/>
              <a:cxnLst/>
              <a:rect l="l" t="t" r="r" b="b"/>
              <a:pathLst>
                <a:path w="5264" h="10510" extrusionOk="0">
                  <a:moveTo>
                    <a:pt x="3515" y="5246"/>
                  </a:moveTo>
                  <a:cubicBezTo>
                    <a:pt x="3747" y="5246"/>
                    <a:pt x="3943" y="5442"/>
                    <a:pt x="3943" y="5692"/>
                  </a:cubicBezTo>
                  <a:cubicBezTo>
                    <a:pt x="3943" y="5942"/>
                    <a:pt x="3747" y="6138"/>
                    <a:pt x="3515" y="6138"/>
                  </a:cubicBezTo>
                  <a:lnTo>
                    <a:pt x="1749" y="6138"/>
                  </a:lnTo>
                  <a:cubicBezTo>
                    <a:pt x="1517" y="6138"/>
                    <a:pt x="1320" y="5942"/>
                    <a:pt x="1320" y="5692"/>
                  </a:cubicBezTo>
                  <a:cubicBezTo>
                    <a:pt x="1320" y="5442"/>
                    <a:pt x="1517" y="5246"/>
                    <a:pt x="1749" y="5246"/>
                  </a:cubicBezTo>
                  <a:close/>
                  <a:moveTo>
                    <a:pt x="3515" y="7012"/>
                  </a:moveTo>
                  <a:cubicBezTo>
                    <a:pt x="3747" y="7012"/>
                    <a:pt x="3943" y="7209"/>
                    <a:pt x="3943" y="7441"/>
                  </a:cubicBezTo>
                  <a:cubicBezTo>
                    <a:pt x="3943" y="7690"/>
                    <a:pt x="3747" y="7887"/>
                    <a:pt x="3515" y="7887"/>
                  </a:cubicBezTo>
                  <a:lnTo>
                    <a:pt x="1749" y="7887"/>
                  </a:lnTo>
                  <a:cubicBezTo>
                    <a:pt x="1517" y="7887"/>
                    <a:pt x="1320" y="7690"/>
                    <a:pt x="1320" y="7441"/>
                  </a:cubicBezTo>
                  <a:cubicBezTo>
                    <a:pt x="1320" y="7209"/>
                    <a:pt x="1517" y="7012"/>
                    <a:pt x="1749" y="7012"/>
                  </a:cubicBezTo>
                  <a:close/>
                  <a:moveTo>
                    <a:pt x="446" y="0"/>
                  </a:moveTo>
                  <a:cubicBezTo>
                    <a:pt x="196" y="0"/>
                    <a:pt x="0" y="196"/>
                    <a:pt x="0" y="446"/>
                  </a:cubicBezTo>
                  <a:lnTo>
                    <a:pt x="0" y="2623"/>
                  </a:lnTo>
                  <a:lnTo>
                    <a:pt x="1320" y="2623"/>
                  </a:lnTo>
                  <a:lnTo>
                    <a:pt x="1320" y="2195"/>
                  </a:lnTo>
                  <a:cubicBezTo>
                    <a:pt x="1320" y="1945"/>
                    <a:pt x="1517" y="1749"/>
                    <a:pt x="1749" y="1749"/>
                  </a:cubicBezTo>
                  <a:lnTo>
                    <a:pt x="3515" y="1749"/>
                  </a:lnTo>
                  <a:cubicBezTo>
                    <a:pt x="3747" y="1749"/>
                    <a:pt x="3943" y="1945"/>
                    <a:pt x="3943" y="2195"/>
                  </a:cubicBezTo>
                  <a:lnTo>
                    <a:pt x="3943" y="3943"/>
                  </a:lnTo>
                  <a:cubicBezTo>
                    <a:pt x="3943" y="4175"/>
                    <a:pt x="3747" y="4372"/>
                    <a:pt x="3515" y="4372"/>
                  </a:cubicBezTo>
                  <a:lnTo>
                    <a:pt x="1749" y="4372"/>
                  </a:lnTo>
                  <a:cubicBezTo>
                    <a:pt x="1517" y="4372"/>
                    <a:pt x="1320" y="4175"/>
                    <a:pt x="1320" y="3943"/>
                  </a:cubicBezTo>
                  <a:lnTo>
                    <a:pt x="1320" y="3497"/>
                  </a:lnTo>
                  <a:lnTo>
                    <a:pt x="0" y="3497"/>
                  </a:lnTo>
                  <a:lnTo>
                    <a:pt x="0" y="10063"/>
                  </a:lnTo>
                  <a:cubicBezTo>
                    <a:pt x="0" y="10313"/>
                    <a:pt x="196" y="10509"/>
                    <a:pt x="446" y="10509"/>
                  </a:cubicBezTo>
                  <a:lnTo>
                    <a:pt x="4818" y="10509"/>
                  </a:lnTo>
                  <a:cubicBezTo>
                    <a:pt x="5067" y="10509"/>
                    <a:pt x="5264" y="10313"/>
                    <a:pt x="5264" y="10063"/>
                  </a:cubicBezTo>
                  <a:lnTo>
                    <a:pt x="5264" y="446"/>
                  </a:lnTo>
                  <a:cubicBezTo>
                    <a:pt x="5264" y="196"/>
                    <a:pt x="5067" y="0"/>
                    <a:pt x="48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grpSp>
        <p:nvGrpSpPr>
          <p:cNvPr id="1560"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2" name="Google Shape;1572;p77"/>
          <p:cNvSpPr/>
          <p:nvPr/>
        </p:nvSpPr>
        <p:spPr>
          <a:xfrm>
            <a:off x="1558336" y="2415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txBox="1">
            <a:spLocks noGrp="1"/>
          </p:cNvSpPr>
          <p:nvPr>
            <p:ph type="title"/>
          </p:nvPr>
        </p:nvSpPr>
        <p:spPr>
          <a:xfrm>
            <a:off x="661975" y="7514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ith your approval, we can:</a:t>
            </a:r>
            <a:endParaRPr dirty="0"/>
          </a:p>
        </p:txBody>
      </p:sp>
      <p:grpSp>
        <p:nvGrpSpPr>
          <p:cNvPr id="1574" name="Google Shape;1574;p77"/>
          <p:cNvGrpSpPr/>
          <p:nvPr/>
        </p:nvGrpSpPr>
        <p:grpSpPr>
          <a:xfrm>
            <a:off x="608502" y="1740477"/>
            <a:ext cx="3774687" cy="2056391"/>
            <a:chOff x="1185850" y="2040500"/>
            <a:chExt cx="3250800" cy="1735200"/>
          </a:xfrm>
        </p:grpSpPr>
        <p:sp>
          <p:nvSpPr>
            <p:cNvPr id="1575" name="Google Shape;1575;p77"/>
            <p:cNvSpPr/>
            <p:nvPr/>
          </p:nvSpPr>
          <p:spPr>
            <a:xfrm>
              <a:off x="1185850"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77"/>
            <p:cNvGrpSpPr/>
            <p:nvPr/>
          </p:nvGrpSpPr>
          <p:grpSpPr>
            <a:xfrm>
              <a:off x="1305555" y="2161975"/>
              <a:ext cx="3011400" cy="146100"/>
              <a:chOff x="1903880" y="1595950"/>
              <a:chExt cx="3011400" cy="146100"/>
            </a:xfrm>
          </p:grpSpPr>
          <p:sp>
            <p:nvSpPr>
              <p:cNvPr id="1577" name="Google Shape;1577;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77"/>
              <p:cNvGrpSpPr/>
              <p:nvPr/>
            </p:nvGrpSpPr>
            <p:grpSpPr>
              <a:xfrm rot="10800000" flipH="1">
                <a:off x="1934947" y="1622040"/>
                <a:ext cx="429322" cy="93999"/>
                <a:chOff x="5795037" y="809024"/>
                <a:chExt cx="431653" cy="94500"/>
              </a:xfrm>
            </p:grpSpPr>
            <p:sp>
              <p:nvSpPr>
                <p:cNvPr id="1579" name="Google Shape;1579;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3" name="Google Shape;1583;p77"/>
          <p:cNvSpPr txBox="1">
            <a:spLocks noGrp="1"/>
          </p:cNvSpPr>
          <p:nvPr>
            <p:ph type="subTitle" idx="4"/>
          </p:nvPr>
        </p:nvSpPr>
        <p:spPr>
          <a:xfrm>
            <a:off x="710095" y="2814307"/>
            <a:ext cx="3455236" cy="9118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Expand our website to grow our client base.</a:t>
            </a:r>
            <a:endParaRPr sz="2400" dirty="0"/>
          </a:p>
        </p:txBody>
      </p:sp>
      <p:grpSp>
        <p:nvGrpSpPr>
          <p:cNvPr id="1588" name="Google Shape;1588;p77"/>
          <p:cNvGrpSpPr/>
          <p:nvPr/>
        </p:nvGrpSpPr>
        <p:grpSpPr>
          <a:xfrm>
            <a:off x="4809828" y="1740477"/>
            <a:ext cx="3725670" cy="2026615"/>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8" name="Google Shape;1598;p77"/>
          <p:cNvSpPr txBox="1">
            <a:spLocks noGrp="1"/>
          </p:cNvSpPr>
          <p:nvPr>
            <p:ph type="subTitle" idx="1"/>
          </p:nvPr>
        </p:nvSpPr>
        <p:spPr>
          <a:xfrm>
            <a:off x="4809828" y="2963431"/>
            <a:ext cx="3725670" cy="7162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Maintain a high-level performance for</a:t>
            </a:r>
          </a:p>
          <a:p>
            <a:pPr marL="0" lvl="0" indent="0" algn="ctr" rtl="0">
              <a:spcBef>
                <a:spcPts val="0"/>
              </a:spcBef>
              <a:spcAft>
                <a:spcPts val="0"/>
              </a:spcAft>
              <a:buNone/>
            </a:pPr>
            <a:r>
              <a:rPr lang="en-US" sz="2000" dirty="0"/>
              <a:t>our website to satisfy all customers.</a:t>
            </a:r>
            <a:endParaRPr sz="2000" dirty="0"/>
          </a:p>
        </p:txBody>
      </p:sp>
      <p:sp>
        <p:nvSpPr>
          <p:cNvPr id="2" name="Google Shape;1381;p73">
            <a:extLst>
              <a:ext uri="{FF2B5EF4-FFF2-40B4-BE49-F238E27FC236}">
                <a16:creationId xmlns:a16="http://schemas.microsoft.com/office/drawing/2014/main" id="{4E03D722-6653-F3A2-AD6D-05BDFCCF008A}"/>
              </a:ext>
            </a:extLst>
          </p:cNvPr>
          <p:cNvSpPr/>
          <p:nvPr/>
        </p:nvSpPr>
        <p:spPr>
          <a:xfrm>
            <a:off x="1933150" y="2247684"/>
            <a:ext cx="614700" cy="586028"/>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406;p73">
            <a:extLst>
              <a:ext uri="{FF2B5EF4-FFF2-40B4-BE49-F238E27FC236}">
                <a16:creationId xmlns:a16="http://schemas.microsoft.com/office/drawing/2014/main" id="{5C946689-0FE4-6B10-9DF4-EF9FDF959684}"/>
              </a:ext>
            </a:extLst>
          </p:cNvPr>
          <p:cNvGrpSpPr/>
          <p:nvPr/>
        </p:nvGrpSpPr>
        <p:grpSpPr>
          <a:xfrm>
            <a:off x="2071656" y="2342738"/>
            <a:ext cx="332350" cy="373825"/>
            <a:chOff x="1095900" y="2806425"/>
            <a:chExt cx="332350" cy="373825"/>
          </a:xfrm>
        </p:grpSpPr>
        <p:sp>
          <p:nvSpPr>
            <p:cNvPr id="8" name="Google Shape;1407;p73">
              <a:extLst>
                <a:ext uri="{FF2B5EF4-FFF2-40B4-BE49-F238E27FC236}">
                  <a16:creationId xmlns:a16="http://schemas.microsoft.com/office/drawing/2014/main" id="{A43705FC-519D-81AD-3623-740FA94DECA5}"/>
                </a:ext>
              </a:extLst>
            </p:cNvPr>
            <p:cNvSpPr/>
            <p:nvPr/>
          </p:nvSpPr>
          <p:spPr>
            <a:xfrm>
              <a:off x="1095900" y="2806425"/>
              <a:ext cx="332350" cy="237775"/>
            </a:xfrm>
            <a:custGeom>
              <a:avLst/>
              <a:gdLst/>
              <a:ahLst/>
              <a:cxnLst/>
              <a:rect l="l" t="t" r="r" b="b"/>
              <a:pathLst>
                <a:path w="13294" h="9511" extrusionOk="0">
                  <a:moveTo>
                    <a:pt x="6638" y="0"/>
                  </a:moveTo>
                  <a:cubicBezTo>
                    <a:pt x="4461" y="0"/>
                    <a:pt x="2677" y="1659"/>
                    <a:pt x="2463" y="3783"/>
                  </a:cubicBezTo>
                  <a:cubicBezTo>
                    <a:pt x="1071" y="3979"/>
                    <a:pt x="0" y="5192"/>
                    <a:pt x="0" y="6637"/>
                  </a:cubicBezTo>
                  <a:cubicBezTo>
                    <a:pt x="0" y="8225"/>
                    <a:pt x="1285" y="9510"/>
                    <a:pt x="2873" y="9510"/>
                  </a:cubicBezTo>
                  <a:lnTo>
                    <a:pt x="6210" y="9510"/>
                  </a:lnTo>
                  <a:lnTo>
                    <a:pt x="6210" y="6316"/>
                  </a:lnTo>
                  <a:lnTo>
                    <a:pt x="5621" y="6887"/>
                  </a:lnTo>
                  <a:cubicBezTo>
                    <a:pt x="5541" y="6976"/>
                    <a:pt x="5429" y="7021"/>
                    <a:pt x="5318" y="7021"/>
                  </a:cubicBezTo>
                  <a:cubicBezTo>
                    <a:pt x="5206" y="7021"/>
                    <a:pt x="5094" y="6976"/>
                    <a:pt x="5014" y="6887"/>
                  </a:cubicBezTo>
                  <a:cubicBezTo>
                    <a:pt x="4836" y="6727"/>
                    <a:pt x="4836" y="6441"/>
                    <a:pt x="5014" y="6263"/>
                  </a:cubicBezTo>
                  <a:lnTo>
                    <a:pt x="6335" y="4942"/>
                  </a:lnTo>
                  <a:cubicBezTo>
                    <a:pt x="6424" y="4853"/>
                    <a:pt x="6535" y="4809"/>
                    <a:pt x="6647" y="4809"/>
                  </a:cubicBezTo>
                  <a:cubicBezTo>
                    <a:pt x="6758" y="4809"/>
                    <a:pt x="6870" y="4853"/>
                    <a:pt x="6959" y="4942"/>
                  </a:cubicBezTo>
                  <a:lnTo>
                    <a:pt x="8279" y="6263"/>
                  </a:lnTo>
                  <a:cubicBezTo>
                    <a:pt x="8458" y="6441"/>
                    <a:pt x="8458" y="6727"/>
                    <a:pt x="8279" y="6887"/>
                  </a:cubicBezTo>
                  <a:cubicBezTo>
                    <a:pt x="8190" y="6976"/>
                    <a:pt x="8083" y="7012"/>
                    <a:pt x="7976" y="7012"/>
                  </a:cubicBezTo>
                  <a:cubicBezTo>
                    <a:pt x="7851" y="7012"/>
                    <a:pt x="7744" y="6976"/>
                    <a:pt x="7655" y="6887"/>
                  </a:cubicBezTo>
                  <a:lnTo>
                    <a:pt x="7084" y="6316"/>
                  </a:lnTo>
                  <a:lnTo>
                    <a:pt x="7084" y="9510"/>
                  </a:lnTo>
                  <a:lnTo>
                    <a:pt x="10421" y="9510"/>
                  </a:lnTo>
                  <a:cubicBezTo>
                    <a:pt x="12009" y="9510"/>
                    <a:pt x="13293" y="8225"/>
                    <a:pt x="13293" y="6637"/>
                  </a:cubicBezTo>
                  <a:cubicBezTo>
                    <a:pt x="13293" y="5192"/>
                    <a:pt x="12223" y="3979"/>
                    <a:pt x="10831" y="3783"/>
                  </a:cubicBezTo>
                  <a:cubicBezTo>
                    <a:pt x="10617" y="1659"/>
                    <a:pt x="8815" y="0"/>
                    <a:pt x="6638"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08;p73">
              <a:extLst>
                <a:ext uri="{FF2B5EF4-FFF2-40B4-BE49-F238E27FC236}">
                  <a16:creationId xmlns:a16="http://schemas.microsoft.com/office/drawing/2014/main" id="{9B2D8F97-20A8-1A02-E049-C0E8DC7BA976}"/>
                </a:ext>
              </a:extLst>
            </p:cNvPr>
            <p:cNvSpPr/>
            <p:nvPr/>
          </p:nvSpPr>
          <p:spPr>
            <a:xfrm>
              <a:off x="1233275" y="3066025"/>
              <a:ext cx="57575" cy="28575"/>
            </a:xfrm>
            <a:custGeom>
              <a:avLst/>
              <a:gdLst/>
              <a:ahLst/>
              <a:cxnLst/>
              <a:rect l="l" t="t" r="r" b="b"/>
              <a:pathLst>
                <a:path w="2303" h="1143" extrusionOk="0">
                  <a:moveTo>
                    <a:pt x="1" y="0"/>
                  </a:moveTo>
                  <a:cubicBezTo>
                    <a:pt x="1" y="643"/>
                    <a:pt x="518" y="1142"/>
                    <a:pt x="1143" y="1142"/>
                  </a:cubicBezTo>
                  <a:cubicBezTo>
                    <a:pt x="1785" y="1142"/>
                    <a:pt x="2285" y="643"/>
                    <a:pt x="2303"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9;p73">
              <a:extLst>
                <a:ext uri="{FF2B5EF4-FFF2-40B4-BE49-F238E27FC236}">
                  <a16:creationId xmlns:a16="http://schemas.microsoft.com/office/drawing/2014/main" id="{7E74BD8F-A602-B4E4-5CC4-1F3782CD1A04}"/>
                </a:ext>
              </a:extLst>
            </p:cNvPr>
            <p:cNvSpPr/>
            <p:nvPr/>
          </p:nvSpPr>
          <p:spPr>
            <a:xfrm>
              <a:off x="1132925" y="3066025"/>
              <a:ext cx="257850" cy="114225"/>
            </a:xfrm>
            <a:custGeom>
              <a:avLst/>
              <a:gdLst/>
              <a:ahLst/>
              <a:cxnLst/>
              <a:rect l="l" t="t" r="r" b="b"/>
              <a:pathLst>
                <a:path w="10314" h="4569" extrusionOk="0">
                  <a:moveTo>
                    <a:pt x="0" y="0"/>
                  </a:moveTo>
                  <a:cubicBezTo>
                    <a:pt x="18" y="179"/>
                    <a:pt x="54" y="339"/>
                    <a:pt x="90" y="518"/>
                  </a:cubicBezTo>
                  <a:cubicBezTo>
                    <a:pt x="125" y="714"/>
                    <a:pt x="304" y="857"/>
                    <a:pt x="518" y="857"/>
                  </a:cubicBezTo>
                  <a:lnTo>
                    <a:pt x="1303" y="857"/>
                  </a:lnTo>
                  <a:cubicBezTo>
                    <a:pt x="1321" y="928"/>
                    <a:pt x="1356" y="982"/>
                    <a:pt x="1374" y="1035"/>
                  </a:cubicBezTo>
                  <a:lnTo>
                    <a:pt x="821" y="1606"/>
                  </a:lnTo>
                  <a:cubicBezTo>
                    <a:pt x="678" y="1749"/>
                    <a:pt x="643" y="1981"/>
                    <a:pt x="768" y="2159"/>
                  </a:cubicBezTo>
                  <a:cubicBezTo>
                    <a:pt x="982" y="2463"/>
                    <a:pt x="1214" y="2766"/>
                    <a:pt x="1499" y="3034"/>
                  </a:cubicBezTo>
                  <a:cubicBezTo>
                    <a:pt x="1767" y="3319"/>
                    <a:pt x="2070" y="3551"/>
                    <a:pt x="2373" y="3765"/>
                  </a:cubicBezTo>
                  <a:cubicBezTo>
                    <a:pt x="2448" y="3817"/>
                    <a:pt x="2532" y="3842"/>
                    <a:pt x="2615" y="3842"/>
                  </a:cubicBezTo>
                  <a:cubicBezTo>
                    <a:pt x="2730" y="3842"/>
                    <a:pt x="2843" y="3795"/>
                    <a:pt x="2927" y="3712"/>
                  </a:cubicBezTo>
                  <a:lnTo>
                    <a:pt x="3498" y="3159"/>
                  </a:lnTo>
                  <a:cubicBezTo>
                    <a:pt x="3551" y="3176"/>
                    <a:pt x="3605" y="3194"/>
                    <a:pt x="3676" y="3230"/>
                  </a:cubicBezTo>
                  <a:lnTo>
                    <a:pt x="3676" y="4015"/>
                  </a:lnTo>
                  <a:cubicBezTo>
                    <a:pt x="3676" y="4229"/>
                    <a:pt x="3819" y="4408"/>
                    <a:pt x="4015" y="4443"/>
                  </a:cubicBezTo>
                  <a:cubicBezTo>
                    <a:pt x="4390" y="4515"/>
                    <a:pt x="4782" y="4568"/>
                    <a:pt x="5157" y="4568"/>
                  </a:cubicBezTo>
                  <a:cubicBezTo>
                    <a:pt x="5549" y="4568"/>
                    <a:pt x="5924" y="4515"/>
                    <a:pt x="6299" y="4443"/>
                  </a:cubicBezTo>
                  <a:cubicBezTo>
                    <a:pt x="6513" y="4408"/>
                    <a:pt x="6656" y="4229"/>
                    <a:pt x="6656" y="4015"/>
                  </a:cubicBezTo>
                  <a:lnTo>
                    <a:pt x="6656" y="3230"/>
                  </a:lnTo>
                  <a:cubicBezTo>
                    <a:pt x="6709" y="3194"/>
                    <a:pt x="6781" y="3176"/>
                    <a:pt x="6834" y="3159"/>
                  </a:cubicBezTo>
                  <a:lnTo>
                    <a:pt x="7387" y="3712"/>
                  </a:lnTo>
                  <a:cubicBezTo>
                    <a:pt x="7470" y="3795"/>
                    <a:pt x="7584" y="3842"/>
                    <a:pt x="7699" y="3842"/>
                  </a:cubicBezTo>
                  <a:cubicBezTo>
                    <a:pt x="7782" y="3842"/>
                    <a:pt x="7866" y="3817"/>
                    <a:pt x="7940" y="3765"/>
                  </a:cubicBezTo>
                  <a:cubicBezTo>
                    <a:pt x="8261" y="3551"/>
                    <a:pt x="8565" y="3319"/>
                    <a:pt x="8832" y="3034"/>
                  </a:cubicBezTo>
                  <a:cubicBezTo>
                    <a:pt x="9100" y="2766"/>
                    <a:pt x="9350" y="2463"/>
                    <a:pt x="9564" y="2142"/>
                  </a:cubicBezTo>
                  <a:cubicBezTo>
                    <a:pt x="9671" y="1981"/>
                    <a:pt x="9653" y="1749"/>
                    <a:pt x="9510" y="1606"/>
                  </a:cubicBezTo>
                  <a:lnTo>
                    <a:pt x="8940" y="1035"/>
                  </a:lnTo>
                  <a:cubicBezTo>
                    <a:pt x="8975" y="982"/>
                    <a:pt x="8993" y="928"/>
                    <a:pt x="9011" y="857"/>
                  </a:cubicBezTo>
                  <a:lnTo>
                    <a:pt x="9814" y="857"/>
                  </a:lnTo>
                  <a:cubicBezTo>
                    <a:pt x="10010" y="857"/>
                    <a:pt x="10189" y="714"/>
                    <a:pt x="10242" y="518"/>
                  </a:cubicBezTo>
                  <a:cubicBezTo>
                    <a:pt x="10278" y="339"/>
                    <a:pt x="10296" y="179"/>
                    <a:pt x="10313" y="0"/>
                  </a:cubicBezTo>
                  <a:lnTo>
                    <a:pt x="7191" y="0"/>
                  </a:lnTo>
                  <a:cubicBezTo>
                    <a:pt x="7155" y="1089"/>
                    <a:pt x="6263" y="1981"/>
                    <a:pt x="5157" y="1981"/>
                  </a:cubicBezTo>
                  <a:cubicBezTo>
                    <a:pt x="4068" y="1981"/>
                    <a:pt x="3176" y="1089"/>
                    <a:pt x="3141"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397;p73">
            <a:extLst>
              <a:ext uri="{FF2B5EF4-FFF2-40B4-BE49-F238E27FC236}">
                <a16:creationId xmlns:a16="http://schemas.microsoft.com/office/drawing/2014/main" id="{D9058C2F-D02D-8D48-AD48-1D1D8EF78C27}"/>
              </a:ext>
            </a:extLst>
          </p:cNvPr>
          <p:cNvSpPr/>
          <p:nvPr/>
        </p:nvSpPr>
        <p:spPr>
          <a:xfrm>
            <a:off x="6457644" y="2215201"/>
            <a:ext cx="614700" cy="6147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417;p73">
            <a:extLst>
              <a:ext uri="{FF2B5EF4-FFF2-40B4-BE49-F238E27FC236}">
                <a16:creationId xmlns:a16="http://schemas.microsoft.com/office/drawing/2014/main" id="{365BF19C-10B9-811E-4F6E-DF7F1E7B5F6C}"/>
              </a:ext>
            </a:extLst>
          </p:cNvPr>
          <p:cNvGrpSpPr/>
          <p:nvPr/>
        </p:nvGrpSpPr>
        <p:grpSpPr>
          <a:xfrm>
            <a:off x="6602601" y="2383741"/>
            <a:ext cx="332368" cy="298271"/>
            <a:chOff x="3898525" y="3411275"/>
            <a:chExt cx="373825" cy="335475"/>
          </a:xfrm>
        </p:grpSpPr>
        <p:sp>
          <p:nvSpPr>
            <p:cNvPr id="12" name="Google Shape;1418;p73">
              <a:extLst>
                <a:ext uri="{FF2B5EF4-FFF2-40B4-BE49-F238E27FC236}">
                  <a16:creationId xmlns:a16="http://schemas.microsoft.com/office/drawing/2014/main" id="{3C1B6A45-4EAF-F8BA-7F65-0B0B2F013937}"/>
                </a:ext>
              </a:extLst>
            </p:cNvPr>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19;p73">
              <a:extLst>
                <a:ext uri="{FF2B5EF4-FFF2-40B4-BE49-F238E27FC236}">
                  <a16:creationId xmlns:a16="http://schemas.microsoft.com/office/drawing/2014/main" id="{E14F8EAE-812D-EE95-1D47-9DC7A1199097}"/>
                </a:ext>
              </a:extLst>
            </p:cNvPr>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0;p73">
              <a:extLst>
                <a:ext uri="{FF2B5EF4-FFF2-40B4-BE49-F238E27FC236}">
                  <a16:creationId xmlns:a16="http://schemas.microsoft.com/office/drawing/2014/main" id="{4693DCD7-A1DB-02FE-94EB-104A14B8D875}"/>
                </a:ext>
              </a:extLst>
            </p:cNvPr>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3"/>
                                        </p:tgtEl>
                                        <p:attrNameLst>
                                          <p:attrName>style.visibility</p:attrName>
                                        </p:attrNameLst>
                                      </p:cBhvr>
                                      <p:to>
                                        <p:strVal val="visible"/>
                                      </p:to>
                                    </p:set>
                                    <p:animEffect transition="in" filter="fade">
                                      <p:cBhvr>
                                        <p:cTn id="7" dur="1000"/>
                                        <p:tgtEl>
                                          <p:spTgt spid="1583"/>
                                        </p:tgtEl>
                                      </p:cBhvr>
                                    </p:animEffect>
                                  </p:childTnLst>
                                </p:cTn>
                              </p:par>
                              <p:par>
                                <p:cTn id="8" presetID="10" presetClass="entr" presetSubtype="0" fill="hold" nodeType="withEffect">
                                  <p:stCondLst>
                                    <p:cond delay="0"/>
                                  </p:stCondLst>
                                  <p:childTnLst>
                                    <p:set>
                                      <p:cBhvr>
                                        <p:cTn id="9" dur="1" fill="hold">
                                          <p:stCondLst>
                                            <p:cond delay="0"/>
                                          </p:stCondLst>
                                        </p:cTn>
                                        <p:tgtEl>
                                          <p:spTgt spid="1598"/>
                                        </p:tgtEl>
                                        <p:attrNameLst>
                                          <p:attrName>style.visibility</p:attrName>
                                        </p:attrNameLst>
                                      </p:cBhvr>
                                      <p:to>
                                        <p:strVal val="visible"/>
                                      </p:to>
                                    </p:set>
                                    <p:animEffect transition="in" filter="fade">
                                      <p:cBhvr>
                                        <p:cTn id="10"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5" name="Subtitle 14">
            <a:extLst>
              <a:ext uri="{FF2B5EF4-FFF2-40B4-BE49-F238E27FC236}">
                <a16:creationId xmlns:a16="http://schemas.microsoft.com/office/drawing/2014/main" id="{7B63B67E-553F-3C55-B157-B5112C92702E}"/>
              </a:ext>
            </a:extLst>
          </p:cNvPr>
          <p:cNvSpPr>
            <a:spLocks noGrp="1"/>
          </p:cNvSpPr>
          <p:nvPr>
            <p:ph type="subTitle" idx="1"/>
          </p:nvPr>
        </p:nvSpPr>
        <p:spPr>
          <a:xfrm>
            <a:off x="259080" y="1097280"/>
            <a:ext cx="9151620" cy="2598420"/>
          </a:xfrm>
        </p:spPr>
        <p:txBody>
          <a:bodyPr/>
          <a:lstStyle/>
          <a:p>
            <a:pPr algn="l"/>
            <a:r>
              <a:rPr lang="en-US" sz="5400" b="0" i="0" dirty="0">
                <a:solidFill>
                  <a:srgbClr val="D1D5DB"/>
                </a:solidFill>
                <a:effectLst/>
                <a:latin typeface="Söhne"/>
              </a:rPr>
              <a:t>Thank you for your attention</a:t>
            </a:r>
          </a:p>
          <a:p>
            <a:pPr algn="l"/>
            <a:endParaRPr lang="en-US" sz="5400" b="0" i="0" dirty="0">
              <a:solidFill>
                <a:srgbClr val="D1D5DB"/>
              </a:solidFill>
              <a:effectLst/>
              <a:latin typeface="Söhne"/>
            </a:endParaRPr>
          </a:p>
          <a:p>
            <a:pPr algn="l"/>
            <a:r>
              <a:rPr lang="en-US" sz="5400" b="0" i="1" dirty="0">
                <a:solidFill>
                  <a:srgbClr val="D1D5DB"/>
                </a:solidFill>
                <a:effectLst/>
                <a:latin typeface="Söhne"/>
              </a:rPr>
              <a:t>Questions?</a:t>
            </a:r>
            <a:endParaRPr lang="en-US" sz="5400" b="0" i="0" dirty="0">
              <a:solidFill>
                <a:srgbClr val="D1D5DB"/>
              </a:solidFill>
              <a:effectLst/>
              <a:latin typeface="Söh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32" name="Google Shape;1032;p66">
            <a:hlinkClick r:id="" action="ppaction://noaction"/>
          </p:cNvPr>
          <p:cNvSpPr txBox="1">
            <a:spLocks noGrp="1"/>
          </p:cNvSpPr>
          <p:nvPr>
            <p:ph type="title" idx="2"/>
          </p:nvPr>
        </p:nvSpPr>
        <p:spPr>
          <a:xfrm>
            <a:off x="1932224" y="3039394"/>
            <a:ext cx="2429609"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are we here?</a:t>
            </a:r>
            <a:endParaRPr dirty="0"/>
          </a:p>
        </p:txBody>
      </p:sp>
      <p:sp>
        <p:nvSpPr>
          <p:cNvPr id="1033" name="Google Shape;1033;p66">
            <a:hlinkClick r:id="" action="ppaction://noaction"/>
          </p:cNvPr>
          <p:cNvSpPr txBox="1">
            <a:spLocks noGrp="1"/>
          </p:cNvSpPr>
          <p:nvPr>
            <p:ph type="title" idx="3"/>
          </p:nvPr>
        </p:nvSpPr>
        <p:spPr>
          <a:xfrm>
            <a:off x="6118500" y="2999722"/>
            <a:ext cx="2514960" cy="3134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Product Managment</a:t>
            </a:r>
            <a:endParaRPr sz="1600" dirty="0"/>
          </a:p>
        </p:txBody>
      </p:sp>
      <p:sp>
        <p:nvSpPr>
          <p:cNvPr id="1035" name="Google Shape;1035;p66">
            <a:hlinkClick r:id="rId3" action="ppaction://hlinksldjump"/>
          </p:cNvPr>
          <p:cNvSpPr txBox="1">
            <a:spLocks noGrp="1"/>
          </p:cNvSpPr>
          <p:nvPr>
            <p:ph type="title" idx="7"/>
          </p:nvPr>
        </p:nvSpPr>
        <p:spPr>
          <a:xfrm>
            <a:off x="3776863" y="1409225"/>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Team</a:t>
            </a:r>
            <a:endParaRPr dirty="0"/>
          </a:p>
        </p:txBody>
      </p:sp>
      <p:sp>
        <p:nvSpPr>
          <p:cNvPr id="1038" name="Google Shape;10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040" name="Google Shape;1040;p66"/>
          <p:cNvSpPr txBox="1">
            <a:spLocks noGrp="1"/>
          </p:cNvSpPr>
          <p:nvPr>
            <p:ph type="subTitle" idx="4"/>
          </p:nvPr>
        </p:nvSpPr>
        <p:spPr>
          <a:xfrm>
            <a:off x="3615198" y="180190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the team members:</a:t>
            </a:r>
          </a:p>
          <a:p>
            <a:pPr marL="0" lvl="0" indent="0" algn="l" rtl="0">
              <a:spcBef>
                <a:spcPts val="0"/>
              </a:spcBef>
              <a:spcAft>
                <a:spcPts val="0"/>
              </a:spcAft>
              <a:buNone/>
            </a:pPr>
            <a:r>
              <a:rPr lang="en" dirty="0"/>
              <a:t>“The Solutioneers”</a:t>
            </a:r>
            <a:endParaRPr dirty="0"/>
          </a:p>
        </p:txBody>
      </p:sp>
      <p:sp>
        <p:nvSpPr>
          <p:cNvPr id="1041" name="Google Shape;1041;p66"/>
          <p:cNvSpPr txBox="1">
            <a:spLocks noGrp="1"/>
          </p:cNvSpPr>
          <p:nvPr>
            <p:ph type="subTitle" idx="6"/>
          </p:nvPr>
        </p:nvSpPr>
        <p:spPr>
          <a:xfrm>
            <a:off x="6118500" y="3783756"/>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 Size</a:t>
            </a:r>
          </a:p>
          <a:p>
            <a:pPr marL="0" lvl="0" indent="0" algn="l" rtl="0">
              <a:spcBef>
                <a:spcPts val="0"/>
              </a:spcBef>
              <a:spcAft>
                <a:spcPts val="0"/>
              </a:spcAft>
              <a:buNone/>
            </a:pPr>
            <a:r>
              <a:rPr lang="en" dirty="0"/>
              <a:t>Market Growth</a:t>
            </a:r>
          </a:p>
          <a:p>
            <a:pPr marL="0" lvl="0" indent="0" algn="l" rtl="0">
              <a:spcBef>
                <a:spcPts val="0"/>
              </a:spcBef>
              <a:spcAft>
                <a:spcPts val="0"/>
              </a:spcAft>
              <a:buNone/>
            </a:pPr>
            <a:r>
              <a:rPr lang="en" dirty="0"/>
              <a:t>Business Model</a:t>
            </a:r>
          </a:p>
          <a:p>
            <a:pPr marL="0" lvl="0" indent="0" algn="l" rtl="0">
              <a:spcBef>
                <a:spcPts val="0"/>
              </a:spcBef>
              <a:spcAft>
                <a:spcPts val="0"/>
              </a:spcAft>
              <a:buNone/>
            </a:pPr>
            <a:r>
              <a:rPr lang="en" dirty="0"/>
              <a:t>Competitors</a:t>
            </a:r>
          </a:p>
          <a:p>
            <a:pPr marL="0" lvl="0" indent="0" algn="l" rtl="0">
              <a:spcBef>
                <a:spcPts val="0"/>
              </a:spcBef>
              <a:spcAft>
                <a:spcPts val="0"/>
              </a:spcAft>
              <a:buNone/>
            </a:pPr>
            <a:r>
              <a:rPr lang="en" dirty="0"/>
              <a:t>Added Value</a:t>
            </a:r>
          </a:p>
          <a:p>
            <a:pPr marL="0" lvl="0" indent="0" algn="l" rtl="0">
              <a:spcBef>
                <a:spcPts val="0"/>
              </a:spcBef>
              <a:spcAft>
                <a:spcPts val="0"/>
              </a:spcAft>
              <a:buNone/>
            </a:pPr>
            <a:endParaRPr dirty="0"/>
          </a:p>
        </p:txBody>
      </p:sp>
      <p:sp>
        <p:nvSpPr>
          <p:cNvPr id="1042" name="Google Shape;1042;p66"/>
          <p:cNvSpPr txBox="1">
            <a:spLocks noGrp="1"/>
          </p:cNvSpPr>
          <p:nvPr>
            <p:ph type="subTitle" idx="8"/>
          </p:nvPr>
        </p:nvSpPr>
        <p:spPr>
          <a:xfrm>
            <a:off x="1997610" y="3457622"/>
            <a:ext cx="2429610" cy="954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Identifying the Challenge</a:t>
            </a:r>
          </a:p>
          <a:p>
            <a:pPr marL="0" lvl="0" indent="0" algn="l" rtl="0">
              <a:spcBef>
                <a:spcPts val="0"/>
              </a:spcBef>
              <a:spcAft>
                <a:spcPts val="0"/>
              </a:spcAft>
              <a:buNone/>
            </a:pPr>
            <a:r>
              <a:rPr lang="en-US" dirty="0"/>
              <a:t>Understanding the Significance</a:t>
            </a:r>
          </a:p>
          <a:p>
            <a:pPr marL="0" lvl="0" indent="0" algn="l" rtl="0">
              <a:spcBef>
                <a:spcPts val="0"/>
              </a:spcBef>
              <a:spcAft>
                <a:spcPts val="0"/>
              </a:spcAft>
              <a:buNone/>
            </a:pPr>
            <a:r>
              <a:rPr lang="en-US" dirty="0"/>
              <a:t>Proposing the Solution</a:t>
            </a:r>
          </a:p>
          <a:p>
            <a:pPr marL="0" lvl="0" indent="0" algn="l" rtl="0">
              <a:spcBef>
                <a:spcPts val="0"/>
              </a:spcBef>
              <a:spcAft>
                <a:spcPts val="0"/>
              </a:spcAft>
              <a:buNone/>
            </a:pPr>
            <a:r>
              <a:rPr lang="en-US" dirty="0"/>
              <a:t>Aligning the Solution to the Challenge</a:t>
            </a:r>
          </a:p>
        </p:txBody>
      </p:sp>
      <p:sp>
        <p:nvSpPr>
          <p:cNvPr id="1045" name="Google Shape;1045;p66">
            <a:hlinkClick r:id="" action="ppaction://noaction"/>
          </p:cNvPr>
          <p:cNvSpPr txBox="1">
            <a:spLocks noGrp="1"/>
          </p:cNvSpPr>
          <p:nvPr>
            <p:ph type="title" idx="16"/>
          </p:nvPr>
        </p:nvSpPr>
        <p:spPr>
          <a:xfrm>
            <a:off x="4929613" y="3034172"/>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46" name="Google Shape;1046;p66">
            <a:hlinkClick r:id="" action="ppaction://noaction"/>
          </p:cNvPr>
          <p:cNvSpPr txBox="1">
            <a:spLocks noGrp="1"/>
          </p:cNvSpPr>
          <p:nvPr>
            <p:ph type="title" idx="20"/>
          </p:nvPr>
        </p:nvSpPr>
        <p:spPr>
          <a:xfrm>
            <a:off x="824309" y="303939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47" name="Google Shape;1047;p66">
            <a:hlinkClick r:id="rId3" action="ppaction://hlinksldjump"/>
          </p:cNvPr>
          <p:cNvSpPr txBox="1">
            <a:spLocks noGrp="1"/>
          </p:cNvSpPr>
          <p:nvPr>
            <p:ph type="title" idx="21"/>
          </p:nvPr>
        </p:nvSpPr>
        <p:spPr>
          <a:xfrm>
            <a:off x="2586128" y="139118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048" name="Google Shape;1048;p66"/>
          <p:cNvGrpSpPr/>
          <p:nvPr/>
        </p:nvGrpSpPr>
        <p:grpSpPr>
          <a:xfrm flipH="1">
            <a:off x="3371332" y="1490966"/>
            <a:ext cx="337856" cy="93999"/>
            <a:chOff x="5963614" y="809024"/>
            <a:chExt cx="339690" cy="94500"/>
          </a:xfrm>
        </p:grpSpPr>
        <p:sp>
          <p:nvSpPr>
            <p:cNvPr id="1049" name="Google Shape;1049;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66"/>
          <p:cNvGrpSpPr/>
          <p:nvPr/>
        </p:nvGrpSpPr>
        <p:grpSpPr>
          <a:xfrm flipH="1">
            <a:off x="1570344" y="3117945"/>
            <a:ext cx="337856" cy="93999"/>
            <a:chOff x="5963614" y="809024"/>
            <a:chExt cx="339690" cy="94500"/>
          </a:xfrm>
        </p:grpSpPr>
        <p:sp>
          <p:nvSpPr>
            <p:cNvPr id="1052" name="Google Shape;1052;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7" name="Google Shape;1057;p66"/>
          <p:cNvGrpSpPr/>
          <p:nvPr/>
        </p:nvGrpSpPr>
        <p:grpSpPr>
          <a:xfrm flipH="1">
            <a:off x="5683238" y="3110315"/>
            <a:ext cx="337856" cy="93999"/>
            <a:chOff x="5963614" y="809024"/>
            <a:chExt cx="339690" cy="94500"/>
          </a:xfrm>
        </p:grpSpPr>
        <p:sp>
          <p:nvSpPr>
            <p:cNvPr id="1058" name="Google Shape;1058;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67">
            <a:hlinkClick r:id="" action="ppaction://noaction"/>
          </p:cNvPr>
          <p:cNvSpPr txBox="1">
            <a:spLocks noGrp="1"/>
          </p:cNvSpPr>
          <p:nvPr>
            <p:ph type="title" idx="18"/>
          </p:nvPr>
        </p:nvSpPr>
        <p:spPr>
          <a:xfrm>
            <a:off x="5629601" y="2870421"/>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076" name="Google Shape;1076;p67">
            <a:hlinkClick r:id="" action="ppaction://noaction"/>
          </p:cNvPr>
          <p:cNvSpPr txBox="1">
            <a:spLocks noGrp="1"/>
          </p:cNvSpPr>
          <p:nvPr>
            <p:ph type="title" idx="19"/>
          </p:nvPr>
        </p:nvSpPr>
        <p:spPr>
          <a:xfrm>
            <a:off x="2724017" y="2841915"/>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077" name="Google Shape;1077;p67">
            <a:hlinkClick r:id="" action="ppaction://noaction"/>
          </p:cNvPr>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t>
            </a:r>
            <a:r>
              <a:rPr lang="en" dirty="0"/>
              <a:t>ael Haidar</a:t>
            </a:r>
            <a:endParaRPr dirty="0"/>
          </a:p>
        </p:txBody>
      </p:sp>
      <p:sp>
        <p:nvSpPr>
          <p:cNvPr id="1078" name="Google Shape;1078;p67">
            <a:hlinkClick r:id="" action="ppaction://noaction"/>
          </p:cNvPr>
          <p:cNvSpPr txBox="1">
            <a:spLocks noGrp="1"/>
          </p:cNvSpPr>
          <p:nvPr>
            <p:ph type="title" idx="3"/>
          </p:nvPr>
        </p:nvSpPr>
        <p:spPr>
          <a:xfrm>
            <a:off x="6122283" y="18223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Youri Klim</a:t>
            </a:r>
            <a:endParaRPr dirty="0"/>
          </a:p>
        </p:txBody>
      </p:sp>
      <p:sp>
        <p:nvSpPr>
          <p:cNvPr id="1079" name="Google Shape;1079;p67">
            <a:hlinkClick r:id="" action="ppaction://noaction"/>
          </p:cNvPr>
          <p:cNvSpPr txBox="1">
            <a:spLocks noGrp="1"/>
          </p:cNvSpPr>
          <p:nvPr>
            <p:ph type="title" idx="5"/>
          </p:nvPr>
        </p:nvSpPr>
        <p:spPr>
          <a:xfrm>
            <a:off x="1971905" y="3369469"/>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Haifa Al Ashkar</a:t>
            </a:r>
            <a:endParaRPr dirty="0"/>
          </a:p>
        </p:txBody>
      </p:sp>
      <p:sp>
        <p:nvSpPr>
          <p:cNvPr id="1080" name="Google Shape;1080;p67">
            <a:hlinkClick r:id="rId3" action="ppaction://hlinksldjump"/>
          </p:cNvPr>
          <p:cNvSpPr txBox="1">
            <a:spLocks noGrp="1"/>
          </p:cNvSpPr>
          <p:nvPr>
            <p:ph type="title" idx="7"/>
          </p:nvPr>
        </p:nvSpPr>
        <p:spPr>
          <a:xfrm>
            <a:off x="716213" y="18223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Maya Ali</a:t>
            </a:r>
            <a:endParaRPr dirty="0"/>
          </a:p>
        </p:txBody>
      </p:sp>
      <p:sp>
        <p:nvSpPr>
          <p:cNvPr id="1081" name="Google Shape;1081;p67">
            <a:hlinkClick r:id="" action="ppaction://noaction"/>
          </p:cNvPr>
          <p:cNvSpPr txBox="1">
            <a:spLocks noGrp="1"/>
          </p:cNvSpPr>
          <p:nvPr>
            <p:ph type="title" idx="9"/>
          </p:nvPr>
        </p:nvSpPr>
        <p:spPr>
          <a:xfrm>
            <a:off x="4894580" y="3398511"/>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Nancy Fayad</a:t>
            </a:r>
            <a:endParaRPr dirty="0"/>
          </a:p>
        </p:txBody>
      </p:sp>
      <p:sp>
        <p:nvSpPr>
          <p:cNvPr id="1083" name="Google Shape;108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Meet “The Solutioneers”</a:t>
            </a:r>
            <a:endParaRPr dirty="0"/>
          </a:p>
        </p:txBody>
      </p:sp>
      <p:sp>
        <p:nvSpPr>
          <p:cNvPr id="1085" name="Google Shape;1085;p67"/>
          <p:cNvSpPr txBox="1">
            <a:spLocks noGrp="1"/>
          </p:cNvSpPr>
          <p:nvPr>
            <p:ph type="subTitle" idx="4"/>
          </p:nvPr>
        </p:nvSpPr>
        <p:spPr>
          <a:xfrm>
            <a:off x="6161835" y="2073956"/>
            <a:ext cx="2376242" cy="484800"/>
          </a:xfrm>
          <a:prstGeom prst="rect">
            <a:avLst/>
          </a:prstGeom>
        </p:spPr>
        <p:txBody>
          <a:bodyPr spcFirstLastPara="1" wrap="square" lIns="91425" tIns="91425" rIns="91425" bIns="91425" anchor="ctr" anchorCtr="0">
            <a:noAutofit/>
          </a:bodyPr>
          <a:lstStyle/>
          <a:p>
            <a:pPr marL="0" lvl="0" indent="0"/>
            <a:r>
              <a:rPr lang="en-US" dirty="0"/>
              <a:t>3</a:t>
            </a:r>
            <a:r>
              <a:rPr lang="en-US" baseline="30000" dirty="0"/>
              <a:t>rd</a:t>
            </a:r>
            <a:r>
              <a:rPr lang="en-US" dirty="0"/>
              <a:t> Year CCE Student</a:t>
            </a:r>
          </a:p>
          <a:p>
            <a:pPr marL="0" lvl="0" indent="0"/>
            <a:r>
              <a:rPr lang="en-US" dirty="0"/>
              <a:t>Worked on the technical aspect.</a:t>
            </a:r>
          </a:p>
        </p:txBody>
      </p:sp>
      <p:sp>
        <p:nvSpPr>
          <p:cNvPr id="1086" name="Google Shape;1086;p67"/>
          <p:cNvSpPr txBox="1">
            <a:spLocks noGrp="1"/>
          </p:cNvSpPr>
          <p:nvPr>
            <p:ph type="subTitle" idx="6"/>
          </p:nvPr>
        </p:nvSpPr>
        <p:spPr>
          <a:xfrm>
            <a:off x="1704271" y="3675215"/>
            <a:ext cx="2703039" cy="484800"/>
          </a:xfrm>
          <a:prstGeom prst="rect">
            <a:avLst/>
          </a:prstGeom>
        </p:spPr>
        <p:txBody>
          <a:bodyPr spcFirstLastPara="1" wrap="square" lIns="91425" tIns="91425" rIns="91425" bIns="91425" anchor="ctr" anchorCtr="0">
            <a:noAutofit/>
          </a:bodyPr>
          <a:lstStyle/>
          <a:p>
            <a:pPr marL="0" lvl="0" indent="0"/>
            <a:r>
              <a:rPr lang="en-US" dirty="0"/>
              <a:t>3</a:t>
            </a:r>
            <a:r>
              <a:rPr lang="en-US" baseline="30000" dirty="0"/>
              <a:t>rd</a:t>
            </a:r>
            <a:r>
              <a:rPr lang="en-US" dirty="0"/>
              <a:t> Year CCE Student</a:t>
            </a:r>
          </a:p>
          <a:p>
            <a:pPr marL="0" lvl="0" indent="0"/>
            <a:r>
              <a:rPr lang="en-US" dirty="0"/>
              <a:t>Worked on the technical aspect.</a:t>
            </a:r>
          </a:p>
        </p:txBody>
      </p:sp>
      <p:sp>
        <p:nvSpPr>
          <p:cNvPr id="1087" name="Google Shape;1087;p67"/>
          <p:cNvSpPr txBox="1">
            <a:spLocks noGrp="1"/>
          </p:cNvSpPr>
          <p:nvPr>
            <p:ph type="subTitle" idx="8"/>
          </p:nvPr>
        </p:nvSpPr>
        <p:spPr>
          <a:xfrm>
            <a:off x="763157" y="2104070"/>
            <a:ext cx="2361498"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r>
              <a:rPr lang="en" baseline="30000" dirty="0"/>
              <a:t>rd</a:t>
            </a:r>
            <a:r>
              <a:rPr lang="en" dirty="0"/>
              <a:t> Year C</a:t>
            </a:r>
            <a:r>
              <a:rPr lang="en-US" dirty="0"/>
              <a:t>CE Student</a:t>
            </a:r>
          </a:p>
          <a:p>
            <a:pPr marL="0" lvl="0" indent="0"/>
            <a:r>
              <a:rPr lang="en-US" dirty="0"/>
              <a:t>Worked on the technical aspect.</a:t>
            </a:r>
            <a:endParaRPr dirty="0"/>
          </a:p>
        </p:txBody>
      </p:sp>
      <p:sp>
        <p:nvSpPr>
          <p:cNvPr id="1088" name="Google Shape;1088;p67"/>
          <p:cNvSpPr txBox="1">
            <a:spLocks noGrp="1"/>
          </p:cNvSpPr>
          <p:nvPr>
            <p:ph type="subTitle" idx="13"/>
          </p:nvPr>
        </p:nvSpPr>
        <p:spPr>
          <a:xfrm>
            <a:off x="4693912" y="3691014"/>
            <a:ext cx="2703039"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r>
              <a:rPr lang="en" baseline="30000" dirty="0"/>
              <a:t>nd</a:t>
            </a:r>
            <a:r>
              <a:rPr lang="en" dirty="0"/>
              <a:t> Year Mech Student</a:t>
            </a:r>
          </a:p>
          <a:p>
            <a:pPr marL="0" lvl="0" indent="0"/>
            <a:r>
              <a:rPr lang="en" dirty="0"/>
              <a:t>Worked on the </a:t>
            </a:r>
            <a:r>
              <a:rPr lang="en-US" dirty="0"/>
              <a:t>Product</a:t>
            </a:r>
            <a:r>
              <a:rPr lang="en" dirty="0"/>
              <a:t> management.</a:t>
            </a:r>
            <a:endParaRPr dirty="0"/>
          </a:p>
        </p:txBody>
      </p:sp>
      <p:sp>
        <p:nvSpPr>
          <p:cNvPr id="1090" name="Google Shape;1090;p67">
            <a:hlinkClick r:id="" action="ppaction://noaction"/>
          </p:cNvPr>
          <p:cNvSpPr txBox="1">
            <a:spLocks noGrp="1"/>
          </p:cNvSpPr>
          <p:nvPr>
            <p:ph type="title" idx="16"/>
          </p:nvPr>
        </p:nvSpPr>
        <p:spPr>
          <a:xfrm>
            <a:off x="6838375"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91" name="Google Shape;1091;p67">
            <a:hlinkClick r:id="" action="ppaction://noaction"/>
          </p:cNvPr>
          <p:cNvSpPr txBox="1">
            <a:spLocks noGrp="1"/>
          </p:cNvSpPr>
          <p:nvPr>
            <p:ph type="title" idx="20"/>
          </p:nvPr>
        </p:nvSpPr>
        <p:spPr>
          <a:xfrm>
            <a:off x="4135338"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92" name="Google Shape;1092;p67">
            <a:hlinkClick r:id="rId3" action="ppaction://hlinksldjump"/>
          </p:cNvPr>
          <p:cNvSpPr txBox="1">
            <a:spLocks noGrp="1"/>
          </p:cNvSpPr>
          <p:nvPr>
            <p:ph type="title" idx="21"/>
          </p:nvPr>
        </p:nvSpPr>
        <p:spPr>
          <a:xfrm>
            <a:off x="1432313"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093" name="Google Shape;1093;p67"/>
          <p:cNvGrpSpPr/>
          <p:nvPr/>
        </p:nvGrpSpPr>
        <p:grpSpPr>
          <a:xfrm flipH="1">
            <a:off x="1700040" y="1596024"/>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7"/>
          <p:cNvGrpSpPr/>
          <p:nvPr/>
        </p:nvGrpSpPr>
        <p:grpSpPr>
          <a:xfrm flipH="1">
            <a:off x="3008796" y="3200302"/>
            <a:ext cx="337856" cy="93999"/>
            <a:chOff x="5963614" y="809024"/>
            <a:chExt cx="339690" cy="94500"/>
          </a:xfrm>
        </p:grpSpPr>
        <p:sp>
          <p:nvSpPr>
            <p:cNvPr id="1097" name="Google Shape;1097;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4403065" y="1596024"/>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flipH="1">
            <a:off x="7106090" y="1596024"/>
            <a:ext cx="337856" cy="93999"/>
            <a:chOff x="5963614" y="809024"/>
            <a:chExt cx="339690" cy="94500"/>
          </a:xfrm>
        </p:grpSpPr>
        <p:sp>
          <p:nvSpPr>
            <p:cNvPr id="1103" name="Google Shape;1103;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7"/>
          <p:cNvGrpSpPr/>
          <p:nvPr/>
        </p:nvGrpSpPr>
        <p:grpSpPr>
          <a:xfrm flipH="1">
            <a:off x="5897323" y="3207461"/>
            <a:ext cx="337856" cy="93999"/>
            <a:chOff x="5963614" y="809024"/>
            <a:chExt cx="339690" cy="94500"/>
          </a:xfrm>
        </p:grpSpPr>
        <p:sp>
          <p:nvSpPr>
            <p:cNvPr id="1106" name="Google Shape;1106;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6210710E-677D-3301-FE15-12296FD4BE72}"/>
              </a:ext>
            </a:extLst>
          </p:cNvPr>
          <p:cNvSpPr>
            <a:spLocks noGrp="1"/>
          </p:cNvSpPr>
          <p:nvPr>
            <p:ph type="subTitle" idx="1"/>
          </p:nvPr>
        </p:nvSpPr>
        <p:spPr>
          <a:xfrm>
            <a:off x="3381739" y="2197923"/>
            <a:ext cx="2380497" cy="484800"/>
          </a:xfrm>
        </p:spPr>
        <p:txBody>
          <a:bodyPr/>
          <a:lstStyle/>
          <a:p>
            <a:pPr marL="0" lvl="0" indent="0" algn="ctr" rtl="0">
              <a:spcBef>
                <a:spcPts val="0"/>
              </a:spcBef>
              <a:spcAft>
                <a:spcPts val="0"/>
              </a:spcAft>
              <a:buNone/>
            </a:pPr>
            <a:r>
              <a:rPr lang="en-US" dirty="0"/>
              <a:t>3</a:t>
            </a:r>
            <a:r>
              <a:rPr lang="en-US" baseline="30000" dirty="0"/>
              <a:t>rd</a:t>
            </a:r>
            <a:r>
              <a:rPr lang="en-US" dirty="0"/>
              <a:t> Year CCE Student</a:t>
            </a:r>
          </a:p>
          <a:p>
            <a:pPr marL="0" lvl="0" indent="0"/>
            <a:r>
              <a:rPr lang="en-US" dirty="0"/>
              <a:t>Worked on the technical aspect.</a:t>
            </a:r>
          </a:p>
          <a:p>
            <a:endParaRPr lang="en-US" dirty="0"/>
          </a:p>
        </p:txBody>
      </p:sp>
      <p:sp>
        <p:nvSpPr>
          <p:cNvPr id="12" name="Google Shape;1086;p67">
            <a:extLst>
              <a:ext uri="{FF2B5EF4-FFF2-40B4-BE49-F238E27FC236}">
                <a16:creationId xmlns:a16="http://schemas.microsoft.com/office/drawing/2014/main" id="{190D9A55-C28C-7AB2-7BA7-670518766E95}"/>
              </a:ext>
            </a:extLst>
          </p:cNvPr>
          <p:cNvSpPr txBox="1">
            <a:spLocks/>
          </p:cNvSpPr>
          <p:nvPr/>
        </p:nvSpPr>
        <p:spPr>
          <a:xfrm>
            <a:off x="1730032" y="4302592"/>
            <a:ext cx="5833797"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indent="0"/>
            <a:r>
              <a:rPr lang="en-US" sz="1800" dirty="0"/>
              <a:t>We would also like to thank our mentor, Miss Nidhi Shah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100"/>
                                        <p:tgtEl>
                                          <p:spTgt spid="1077"/>
                                        </p:tgtEl>
                                      </p:cBhvr>
                                    </p:animEffect>
                                  </p:childTnLst>
                                </p:cTn>
                              </p:par>
                              <p:par>
                                <p:cTn id="8" presetID="10" presetClass="entr" presetSubtype="0" fill="hold" nodeType="withEffect">
                                  <p:stCondLst>
                                    <p:cond delay="0"/>
                                  </p:stCondLst>
                                  <p:childTnLst>
                                    <p:set>
                                      <p:cBhvr>
                                        <p:cTn id="9" dur="1" fill="hold">
                                          <p:stCondLst>
                                            <p:cond delay="0"/>
                                          </p:stCondLst>
                                        </p:cTn>
                                        <p:tgtEl>
                                          <p:spTgt spid="1078"/>
                                        </p:tgtEl>
                                        <p:attrNameLst>
                                          <p:attrName>style.visibility</p:attrName>
                                        </p:attrNameLst>
                                      </p:cBhvr>
                                      <p:to>
                                        <p:strVal val="visible"/>
                                      </p:to>
                                    </p:set>
                                    <p:animEffect transition="in" filter="fade">
                                      <p:cBhvr>
                                        <p:cTn id="10" dur="1000"/>
                                        <p:tgtEl>
                                          <p:spTgt spid="1078"/>
                                        </p:tgtEl>
                                      </p:cBhvr>
                                    </p:animEffect>
                                  </p:childTnLst>
                                </p:cTn>
                              </p:par>
                              <p:par>
                                <p:cTn id="11" presetID="10" presetClass="entr" presetSubtype="0" fill="hold" nodeType="withEffect">
                                  <p:stCondLst>
                                    <p:cond delay="0"/>
                                  </p:stCondLst>
                                  <p:childTnLst>
                                    <p:set>
                                      <p:cBhvr>
                                        <p:cTn id="12" dur="1" fill="hold">
                                          <p:stCondLst>
                                            <p:cond delay="0"/>
                                          </p:stCondLst>
                                        </p:cTn>
                                        <p:tgtEl>
                                          <p:spTgt spid="1080"/>
                                        </p:tgtEl>
                                        <p:attrNameLst>
                                          <p:attrName>style.visibility</p:attrName>
                                        </p:attrNameLst>
                                      </p:cBhvr>
                                      <p:to>
                                        <p:strVal val="visible"/>
                                      </p:to>
                                    </p:set>
                                    <p:animEffect transition="in" filter="fade">
                                      <p:cBhvr>
                                        <p:cTn id="13" dur="1000"/>
                                        <p:tgtEl>
                                          <p:spTgt spid="1080"/>
                                        </p:tgtEl>
                                      </p:cBhvr>
                                    </p:animEffect>
                                  </p:childTnLst>
                                </p:cTn>
                              </p:par>
                              <p:par>
                                <p:cTn id="14" presetID="10" presetClass="entr" presetSubtype="0" fill="hold" nodeType="withEffect">
                                  <p:stCondLst>
                                    <p:cond delay="0"/>
                                  </p:stCondLst>
                                  <p:childTnLst>
                                    <p:set>
                                      <p:cBhvr>
                                        <p:cTn id="15" dur="1" fill="hold">
                                          <p:stCondLst>
                                            <p:cond delay="0"/>
                                          </p:stCondLst>
                                        </p:cTn>
                                        <p:tgtEl>
                                          <p:spTgt spid="1085"/>
                                        </p:tgtEl>
                                        <p:attrNameLst>
                                          <p:attrName>style.visibility</p:attrName>
                                        </p:attrNameLst>
                                      </p:cBhvr>
                                      <p:to>
                                        <p:strVal val="visible"/>
                                      </p:to>
                                    </p:set>
                                    <p:animEffect transition="in" filter="fade">
                                      <p:cBhvr>
                                        <p:cTn id="16" dur="1000"/>
                                        <p:tgtEl>
                                          <p:spTgt spid="1085"/>
                                        </p:tgtEl>
                                      </p:cBhvr>
                                    </p:animEffect>
                                  </p:childTnLst>
                                </p:cTn>
                              </p:par>
                              <p:par>
                                <p:cTn id="17" presetID="10" presetClass="entr" presetSubtype="0" fill="hold" nodeType="withEffect">
                                  <p:stCondLst>
                                    <p:cond delay="0"/>
                                  </p:stCondLst>
                                  <p:childTnLst>
                                    <p:set>
                                      <p:cBhvr>
                                        <p:cTn id="18" dur="1" fill="hold">
                                          <p:stCondLst>
                                            <p:cond delay="0"/>
                                          </p:stCondLst>
                                        </p:cTn>
                                        <p:tgtEl>
                                          <p:spTgt spid="1087"/>
                                        </p:tgtEl>
                                        <p:attrNameLst>
                                          <p:attrName>style.visibility</p:attrName>
                                        </p:attrNameLst>
                                      </p:cBhvr>
                                      <p:to>
                                        <p:strVal val="visible"/>
                                      </p:to>
                                    </p:set>
                                    <p:animEffect transition="in" filter="fade">
                                      <p:cBhvr>
                                        <p:cTn id="19" dur="1000"/>
                                        <p:tgtEl>
                                          <p:spTgt spid="1087"/>
                                        </p:tgtEl>
                                      </p:cBhvr>
                                    </p:animEffect>
                                  </p:childTnLst>
                                </p:cTn>
                              </p:par>
                              <p:par>
                                <p:cTn id="20" presetID="10" presetClass="entr" presetSubtype="0" fill="hold" nodeType="withEffect">
                                  <p:stCondLst>
                                    <p:cond delay="0"/>
                                  </p:stCondLst>
                                  <p:childTnLst>
                                    <p:set>
                                      <p:cBhvr>
                                        <p:cTn id="21" dur="1" fill="hold">
                                          <p:stCondLst>
                                            <p:cond delay="0"/>
                                          </p:stCondLst>
                                        </p:cTn>
                                        <p:tgtEl>
                                          <p:spTgt spid="1079"/>
                                        </p:tgtEl>
                                        <p:attrNameLst>
                                          <p:attrName>style.visibility</p:attrName>
                                        </p:attrNameLst>
                                      </p:cBhvr>
                                      <p:to>
                                        <p:strVal val="visible"/>
                                      </p:to>
                                    </p:set>
                                    <p:animEffect transition="in" filter="fade">
                                      <p:cBhvr>
                                        <p:cTn id="22" dur="1000"/>
                                        <p:tgtEl>
                                          <p:spTgt spid="1079"/>
                                        </p:tgtEl>
                                      </p:cBhvr>
                                    </p:animEffect>
                                  </p:childTnLst>
                                </p:cTn>
                              </p:par>
                              <p:par>
                                <p:cTn id="23" presetID="10" presetClass="entr" presetSubtype="0" fill="hold" nodeType="withEffect">
                                  <p:stCondLst>
                                    <p:cond delay="0"/>
                                  </p:stCondLst>
                                  <p:childTnLst>
                                    <p:set>
                                      <p:cBhvr>
                                        <p:cTn id="24" dur="1" fill="hold">
                                          <p:stCondLst>
                                            <p:cond delay="0"/>
                                          </p:stCondLst>
                                        </p:cTn>
                                        <p:tgtEl>
                                          <p:spTgt spid="1081"/>
                                        </p:tgtEl>
                                        <p:attrNameLst>
                                          <p:attrName>style.visibility</p:attrName>
                                        </p:attrNameLst>
                                      </p:cBhvr>
                                      <p:to>
                                        <p:strVal val="visible"/>
                                      </p:to>
                                    </p:set>
                                    <p:animEffect transition="in" filter="fade">
                                      <p:cBhvr>
                                        <p:cTn id="25" dur="1000"/>
                                        <p:tgtEl>
                                          <p:spTgt spid="1081"/>
                                        </p:tgtEl>
                                      </p:cBhvr>
                                    </p:animEffect>
                                  </p:childTnLst>
                                </p:cTn>
                              </p:par>
                              <p:par>
                                <p:cTn id="26" presetID="10" presetClass="entr" presetSubtype="0" fill="hold" nodeType="withEffect">
                                  <p:stCondLst>
                                    <p:cond delay="0"/>
                                  </p:stCondLst>
                                  <p:childTnLst>
                                    <p:set>
                                      <p:cBhvr>
                                        <p:cTn id="27" dur="1" fill="hold">
                                          <p:stCondLst>
                                            <p:cond delay="0"/>
                                          </p:stCondLst>
                                        </p:cTn>
                                        <p:tgtEl>
                                          <p:spTgt spid="1086"/>
                                        </p:tgtEl>
                                        <p:attrNameLst>
                                          <p:attrName>style.visibility</p:attrName>
                                        </p:attrNameLst>
                                      </p:cBhvr>
                                      <p:to>
                                        <p:strVal val="visible"/>
                                      </p:to>
                                    </p:set>
                                    <p:animEffect transition="in" filter="fade">
                                      <p:cBhvr>
                                        <p:cTn id="28" dur="1000"/>
                                        <p:tgtEl>
                                          <p:spTgt spid="1086"/>
                                        </p:tgtEl>
                                      </p:cBhvr>
                                    </p:animEffect>
                                  </p:childTnLst>
                                </p:cTn>
                              </p:par>
                              <p:par>
                                <p:cTn id="29" presetID="10" presetClass="entr" presetSubtype="0" fill="hold" nodeType="withEffect">
                                  <p:stCondLst>
                                    <p:cond delay="0"/>
                                  </p:stCondLst>
                                  <p:childTnLst>
                                    <p:set>
                                      <p:cBhvr>
                                        <p:cTn id="30" dur="1" fill="hold">
                                          <p:stCondLst>
                                            <p:cond delay="0"/>
                                          </p:stCondLst>
                                        </p:cTn>
                                        <p:tgtEl>
                                          <p:spTgt spid="1088"/>
                                        </p:tgtEl>
                                        <p:attrNameLst>
                                          <p:attrName>style.visibility</p:attrName>
                                        </p:attrNameLst>
                                      </p:cBhvr>
                                      <p:to>
                                        <p:strVal val="visible"/>
                                      </p:to>
                                    </p:set>
                                    <p:animEffect transition="in" filter="fade">
                                      <p:cBhvr>
                                        <p:cTn id="31" dur="1000"/>
                                        <p:tgtEl>
                                          <p:spTgt spid="1088"/>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56084" y="1174620"/>
            <a:ext cx="7460114" cy="2951356"/>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txBox="1">
            <a:spLocks noGrp="1"/>
          </p:cNvSpPr>
          <p:nvPr>
            <p:ph type="subTitle" idx="1"/>
          </p:nvPr>
        </p:nvSpPr>
        <p:spPr>
          <a:xfrm>
            <a:off x="1338189" y="1823179"/>
            <a:ext cx="6716250" cy="1853254"/>
          </a:xfrm>
          <a:prstGeom prst="rect">
            <a:avLst/>
          </a:prstGeom>
        </p:spPr>
        <p:txBody>
          <a:bodyPr spcFirstLastPara="1" wrap="square" lIns="91425" tIns="91425" rIns="91425" bIns="91425" anchor="ctr" anchorCtr="0">
            <a:noAutofit/>
          </a:bodyPr>
          <a:lstStyle/>
          <a:p>
            <a:pPr marL="342900" marR="0" lvl="0" indent="-342900">
              <a:lnSpc>
                <a:spcPct val="107000"/>
              </a:lnSpc>
              <a:spcBef>
                <a:spcPts val="0"/>
              </a:spcBef>
              <a:spcAft>
                <a:spcPts val="800"/>
              </a:spcAft>
              <a:buFont typeface="+mj-lt"/>
              <a:buAutoNum type="arabicPeriod"/>
            </a:pPr>
            <a:r>
              <a:rPr lang="en-US" sz="2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College students often struggle to maintain focus and motivation when studying, leading to decreased productivity and academic performance. As students ourselves, we have experienced this problem and so have our peers as well.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24" name="Google Shape;1124;p68"/>
          <p:cNvSpPr/>
          <p:nvPr/>
        </p:nvSpPr>
        <p:spPr>
          <a:xfrm>
            <a:off x="762263" y="1094223"/>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68"/>
          <p:cNvGrpSpPr/>
          <p:nvPr/>
        </p:nvGrpSpPr>
        <p:grpSpPr>
          <a:xfrm>
            <a:off x="7608791" y="980768"/>
            <a:ext cx="891300" cy="486300"/>
            <a:chOff x="6930163" y="1209154"/>
            <a:chExt cx="891300" cy="486300"/>
          </a:xfrm>
        </p:grpSpPr>
        <p:sp>
          <p:nvSpPr>
            <p:cNvPr id="1130" name="Google Shape;1130;p68"/>
            <p:cNvSpPr/>
            <p:nvPr/>
          </p:nvSpPr>
          <p:spPr>
            <a:xfrm>
              <a:off x="6930163" y="1209154"/>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B99919BA-D4CE-7E1B-DDA9-7DBB714425B2}"/>
              </a:ext>
            </a:extLst>
          </p:cNvPr>
          <p:cNvSpPr>
            <a:spLocks noGrp="1"/>
          </p:cNvSpPr>
          <p:nvPr>
            <p:ph type="title"/>
          </p:nvPr>
        </p:nvSpPr>
        <p:spPr>
          <a:xfrm>
            <a:off x="1118610" y="1177173"/>
            <a:ext cx="2994600" cy="254100"/>
          </a:xfrm>
        </p:spPr>
        <p:txBody>
          <a:bodyPr/>
          <a:lstStyle/>
          <a:p>
            <a:r>
              <a:rPr lang="en-US" dirty="0"/>
              <a:t>Problem</a:t>
            </a:r>
          </a:p>
        </p:txBody>
      </p:sp>
      <p:sp>
        <p:nvSpPr>
          <p:cNvPr id="2" name="Google Shape;1173;p69">
            <a:extLst>
              <a:ext uri="{FF2B5EF4-FFF2-40B4-BE49-F238E27FC236}">
                <a16:creationId xmlns:a16="http://schemas.microsoft.com/office/drawing/2014/main" id="{0BCBEEAF-B03F-6920-BE58-921D9EB80C55}"/>
              </a:ext>
            </a:extLst>
          </p:cNvPr>
          <p:cNvSpPr/>
          <p:nvPr/>
        </p:nvSpPr>
        <p:spPr>
          <a:xfrm flipH="1">
            <a:off x="820634" y="1168773"/>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69" name="Google Shape;1169;p69"/>
          <p:cNvSpPr/>
          <p:nvPr/>
        </p:nvSpPr>
        <p:spPr>
          <a:xfrm flipH="1">
            <a:off x="2705132" y="830580"/>
            <a:ext cx="5728667" cy="36957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9"/>
          <p:cNvSpPr txBox="1">
            <a:spLocks noGrp="1"/>
          </p:cNvSpPr>
          <p:nvPr>
            <p:ph type="subTitle" idx="1"/>
          </p:nvPr>
        </p:nvSpPr>
        <p:spPr>
          <a:xfrm flipH="1">
            <a:off x="2888433" y="2767567"/>
            <a:ext cx="5389894" cy="1478400"/>
          </a:xfrm>
          <a:prstGeom prst="rect">
            <a:avLst/>
          </a:prstGeom>
        </p:spPr>
        <p:txBody>
          <a:bodyPr spcFirstLastPara="1" wrap="square" lIns="91425" tIns="91425" rIns="91425" bIns="91425" anchor="ctr" anchorCtr="0">
            <a:noAutofit/>
          </a:bodyPr>
          <a:lstStyle/>
          <a:p>
            <a:pPr marL="0" lvl="0" indent="0" algn="l"/>
            <a:r>
              <a:rPr lang="en-US" sz="2400" dirty="0"/>
              <a:t>Lacking motivation often leads to inadequate study habits, negatively impacting academic performance and understanding of the material. Notably, our project highlights the effectiveness of studying with a partner, emphasizing the significance of collaborative learning environments in enhancing motivation and learning outcomes.</a:t>
            </a:r>
          </a:p>
          <a:p>
            <a:pPr marL="0" lvl="0" indent="0" algn="l"/>
            <a:endParaRPr lang="en-US" sz="2400" dirty="0"/>
          </a:p>
          <a:p>
            <a:pPr marL="0" lvl="0" indent="0" algn="l"/>
            <a:endParaRPr lang="en-US" sz="2400" dirty="0"/>
          </a:p>
          <a:p>
            <a:pPr marL="0" lvl="0" indent="0" algn="l"/>
            <a:endParaRPr lang="en-US" sz="2400" dirty="0"/>
          </a:p>
          <a:p>
            <a:pPr marL="0" lvl="0" indent="0" algn="l"/>
            <a:endParaRPr lang="en-US" sz="2400" dirty="0"/>
          </a:p>
          <a:p>
            <a:pPr marL="0" lvl="0" indent="0" algn="l"/>
            <a:endParaRPr sz="2400" dirty="0"/>
          </a:p>
        </p:txBody>
      </p:sp>
      <p:sp>
        <p:nvSpPr>
          <p:cNvPr id="1171" name="Google Shape;1171;p69"/>
          <p:cNvSpPr/>
          <p:nvPr/>
        </p:nvSpPr>
        <p:spPr>
          <a:xfrm flipH="1">
            <a:off x="2192995" y="638045"/>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69"/>
          <p:cNvSpPr txBox="1">
            <a:spLocks noGrp="1"/>
          </p:cNvSpPr>
          <p:nvPr>
            <p:ph type="title"/>
          </p:nvPr>
        </p:nvSpPr>
        <p:spPr>
          <a:xfrm flipH="1">
            <a:off x="2496271" y="729395"/>
            <a:ext cx="1794565"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Importance</a:t>
            </a:r>
            <a:endParaRPr sz="2000" dirty="0"/>
          </a:p>
        </p:txBody>
      </p:sp>
      <p:sp>
        <p:nvSpPr>
          <p:cNvPr id="1173" name="Google Shape;1173;p69"/>
          <p:cNvSpPr/>
          <p:nvPr/>
        </p:nvSpPr>
        <p:spPr>
          <a:xfrm flipH="1">
            <a:off x="2305742" y="729395"/>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69"/>
          <p:cNvGrpSpPr/>
          <p:nvPr/>
        </p:nvGrpSpPr>
        <p:grpSpPr>
          <a:xfrm>
            <a:off x="7452509" y="566293"/>
            <a:ext cx="891300" cy="486300"/>
            <a:chOff x="6930163" y="1358338"/>
            <a:chExt cx="891300" cy="486300"/>
          </a:xfrm>
        </p:grpSpPr>
        <p:sp>
          <p:nvSpPr>
            <p:cNvPr id="1185" name="Google Shape;1185;p69"/>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69"/>
            <p:cNvGrpSpPr/>
            <p:nvPr/>
          </p:nvGrpSpPr>
          <p:grpSpPr>
            <a:xfrm>
              <a:off x="7109579" y="1554476"/>
              <a:ext cx="532464" cy="94014"/>
              <a:chOff x="4703325" y="2297975"/>
              <a:chExt cx="242525" cy="42825"/>
            </a:xfrm>
          </p:grpSpPr>
          <p:sp>
            <p:nvSpPr>
              <p:cNvPr id="1187" name="Google Shape;1187;p69"/>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raphic 3" descr="Books outline">
            <a:extLst>
              <a:ext uri="{FF2B5EF4-FFF2-40B4-BE49-F238E27FC236}">
                <a16:creationId xmlns:a16="http://schemas.microsoft.com/office/drawing/2014/main" id="{3C0666EB-8191-0C76-856D-C4B500944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63" y="1726242"/>
            <a:ext cx="1691008" cy="16910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70"/>
                                        </p:tgtEl>
                                        <p:attrNameLst>
                                          <p:attrName>style.visibility</p:attrName>
                                        </p:attrNameLst>
                                      </p:cBhvr>
                                      <p:to>
                                        <p:strVal val="visible"/>
                                      </p:to>
                                    </p:set>
                                    <p:animEffect transition="in" filter="fade">
                                      <p:cBhvr>
                                        <p:cTn id="7" dur="1000"/>
                                        <p:tgtEl>
                                          <p:spTgt spid="1170"/>
                                        </p:tgtEl>
                                      </p:cBhvr>
                                    </p:animEffect>
                                  </p:childTnLst>
                                </p:cTn>
                              </p:par>
                              <p:par>
                                <p:cTn id="8" presetID="10" presetClass="entr" presetSubtype="0" fill="hold" nodeType="withEffect">
                                  <p:stCondLst>
                                    <p:cond delay="0"/>
                                  </p:stCondLst>
                                  <p:childTnLst>
                                    <p:set>
                                      <p:cBhvr>
                                        <p:cTn id="9" dur="1" fill="hold">
                                          <p:stCondLst>
                                            <p:cond delay="0"/>
                                          </p:stCondLst>
                                        </p:cTn>
                                        <p:tgtEl>
                                          <p:spTgt spid="1172"/>
                                        </p:tgtEl>
                                        <p:attrNameLst>
                                          <p:attrName>style.visibility</p:attrName>
                                        </p:attrNameLst>
                                      </p:cBhvr>
                                      <p:to>
                                        <p:strVal val="visible"/>
                                      </p:to>
                                    </p:set>
                                    <p:animEffect transition="in" filter="fade">
                                      <p:cBhvr>
                                        <p:cTn id="10" dur="1000"/>
                                        <p:tgtEl>
                                          <p:spTgt spid="1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8" name="Google Shape;1198;p70"/>
          <p:cNvSpPr txBox="1">
            <a:spLocks noGrp="1"/>
          </p:cNvSpPr>
          <p:nvPr>
            <p:ph type="subTitle" idx="1"/>
          </p:nvPr>
        </p:nvSpPr>
        <p:spPr>
          <a:xfrm>
            <a:off x="490264" y="1820209"/>
            <a:ext cx="3405333" cy="1180605"/>
          </a:xfrm>
          <a:prstGeom prst="rect">
            <a:avLst/>
          </a:prstGeom>
        </p:spPr>
        <p:txBody>
          <a:bodyPr spcFirstLastPara="1" wrap="square" lIns="91425" tIns="91425" rIns="91425" bIns="91425" anchor="ctr" anchorCtr="0">
            <a:noAutofit/>
          </a:bodyPr>
          <a:lstStyle/>
          <a:p>
            <a:pPr marL="0" indent="0"/>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address this problem, we created a website “Study Buddy” that pairs students to study together upon their request.</a:t>
            </a:r>
            <a:endParaRPr dirty="0"/>
          </a:p>
        </p:txBody>
      </p:sp>
      <p:sp>
        <p:nvSpPr>
          <p:cNvPr id="2" name="Google Shape;1198;p70">
            <a:extLst>
              <a:ext uri="{FF2B5EF4-FFF2-40B4-BE49-F238E27FC236}">
                <a16:creationId xmlns:a16="http://schemas.microsoft.com/office/drawing/2014/main" id="{1BB53712-CB9F-DEC1-276B-CB1093937326}"/>
              </a:ext>
            </a:extLst>
          </p:cNvPr>
          <p:cNvSpPr txBox="1">
            <a:spLocks/>
          </p:cNvSpPr>
          <p:nvPr/>
        </p:nvSpPr>
        <p:spPr>
          <a:xfrm>
            <a:off x="4149622" y="1255213"/>
            <a:ext cx="4541389" cy="3049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a:buNone/>
              <a:defRPr sz="1600" b="0" i="0" u="none" strike="noStrike" cap="none">
                <a:solidFill>
                  <a:schemeClr val="lt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lt1"/>
              </a:buClr>
              <a:buSzPts val="1400"/>
              <a:buFont typeface="Darker Grotesque"/>
              <a:buNone/>
              <a:defRPr sz="1400" b="0" i="0" u="none" strike="noStrike" cap="none">
                <a:solidFill>
                  <a:schemeClr val="lt1"/>
                </a:solidFill>
                <a:latin typeface="Darker Grotesque"/>
                <a:ea typeface="Darker Grotesque"/>
                <a:cs typeface="Darker Grotesque"/>
                <a:sym typeface="Darker Grotesque"/>
              </a:defRPr>
            </a:lvl9pPr>
          </a:lstStyle>
          <a:p>
            <a:pPr marL="0" marR="0" lvl="0" indent="0">
              <a:lnSpc>
                <a:spcPct val="107000"/>
              </a:lnSpc>
              <a:spcBef>
                <a:spcPts val="0"/>
              </a:spcBef>
              <a:spcAft>
                <a:spcPts val="800"/>
              </a:spcAft>
            </a:pPr>
            <a:r>
              <a:rPr lang="en-US" sz="1400" dirty="0">
                <a:solidFill>
                  <a:schemeClr val="accent6"/>
                </a:solidFill>
                <a:latin typeface="+mn-lt"/>
              </a:rPr>
              <a:t>Features:</a:t>
            </a:r>
          </a:p>
          <a:p>
            <a:pPr algn="l">
              <a:buFont typeface="Arial" panose="020B0604020202020204" pitchFamily="34" charset="0"/>
              <a:buChar char="•"/>
            </a:pPr>
            <a:r>
              <a:rPr lang="en-US" sz="1400" dirty="0">
                <a:solidFill>
                  <a:schemeClr val="accent6"/>
                </a:solidFill>
                <a:latin typeface="+mn-lt"/>
              </a:rPr>
              <a:t>User Authentication</a:t>
            </a:r>
          </a:p>
          <a:p>
            <a:pPr algn="l">
              <a:buFont typeface="Arial" panose="020B0604020202020204" pitchFamily="34" charset="0"/>
              <a:buChar char="•"/>
            </a:pPr>
            <a:r>
              <a:rPr lang="en-US" sz="1400" dirty="0">
                <a:solidFill>
                  <a:schemeClr val="accent6"/>
                </a:solidFill>
                <a:latin typeface="+mn-lt"/>
              </a:rPr>
              <a:t>Search bar and filters (major, compatible time, professor's name).</a:t>
            </a:r>
          </a:p>
          <a:p>
            <a:pPr algn="l">
              <a:buFont typeface="Arial" panose="020B0604020202020204" pitchFamily="34" charset="0"/>
              <a:buChar char="•"/>
            </a:pPr>
            <a:r>
              <a:rPr lang="en-US" sz="1400" dirty="0">
                <a:solidFill>
                  <a:schemeClr val="accent6"/>
                </a:solidFill>
                <a:latin typeface="+mn-lt"/>
              </a:rPr>
              <a:t>Display major-related posts.</a:t>
            </a:r>
          </a:p>
          <a:p>
            <a:pPr algn="l">
              <a:buFont typeface="Arial" panose="020B0604020202020204" pitchFamily="34" charset="0"/>
              <a:buChar char="•"/>
            </a:pPr>
            <a:r>
              <a:rPr lang="en-US" sz="1400" dirty="0">
                <a:solidFill>
                  <a:schemeClr val="accent6"/>
                </a:solidFill>
                <a:latin typeface="+mn-lt"/>
              </a:rPr>
              <a:t>Create a post with course details, professor's name, description, knowledge level, and available time.</a:t>
            </a:r>
          </a:p>
          <a:p>
            <a:pPr algn="l">
              <a:buFont typeface="Arial" panose="020B0604020202020204" pitchFamily="34" charset="0"/>
              <a:buChar char="•"/>
            </a:pPr>
            <a:r>
              <a:rPr lang="en-US" sz="1400" dirty="0">
                <a:solidFill>
                  <a:schemeClr val="accent6"/>
                </a:solidFill>
                <a:latin typeface="+mn-lt"/>
              </a:rPr>
              <a:t>Request System</a:t>
            </a:r>
          </a:p>
          <a:p>
            <a:pPr algn="l">
              <a:buFont typeface="Arial" panose="020B0604020202020204" pitchFamily="34" charset="0"/>
              <a:buChar char="•"/>
            </a:pPr>
            <a:r>
              <a:rPr lang="en-US" sz="1400" dirty="0">
                <a:solidFill>
                  <a:schemeClr val="accent6"/>
                </a:solidFill>
                <a:latin typeface="+mn-lt"/>
              </a:rPr>
              <a:t>Security Measures</a:t>
            </a:r>
          </a:p>
          <a:p>
            <a:pPr algn="l"/>
            <a:endParaRPr lang="en-US" sz="1200" i="0" dirty="0">
              <a:solidFill>
                <a:schemeClr val="accent6"/>
              </a:solidFill>
              <a:effectLst/>
              <a:latin typeface="+mn-lt"/>
            </a:endParaRPr>
          </a:p>
        </p:txBody>
      </p:sp>
      <p:sp>
        <p:nvSpPr>
          <p:cNvPr id="3" name="Google Shape;1171;p69">
            <a:extLst>
              <a:ext uri="{FF2B5EF4-FFF2-40B4-BE49-F238E27FC236}">
                <a16:creationId xmlns:a16="http://schemas.microsoft.com/office/drawing/2014/main" id="{2F147DF7-00A7-1AD3-B05B-2CDE7832853B}"/>
              </a:ext>
            </a:extLst>
          </p:cNvPr>
          <p:cNvSpPr/>
          <p:nvPr/>
        </p:nvSpPr>
        <p:spPr>
          <a:xfrm flipH="1">
            <a:off x="254947" y="293332"/>
            <a:ext cx="3875969" cy="786165"/>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70"/>
          <p:cNvSpPr txBox="1">
            <a:spLocks noGrp="1"/>
          </p:cNvSpPr>
          <p:nvPr>
            <p:ph type="title"/>
          </p:nvPr>
        </p:nvSpPr>
        <p:spPr>
          <a:xfrm>
            <a:off x="539025" y="117615"/>
            <a:ext cx="3591891" cy="11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bg2">
                    <a:lumMod val="50000"/>
                  </a:schemeClr>
                </a:solidFill>
              </a:rPr>
              <a:t>Solution</a:t>
            </a:r>
            <a:endParaRPr sz="4800" dirty="0">
              <a:solidFill>
                <a:schemeClr val="bg2">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a:hlinkClick r:id="" action="ppaction://media"/>
            <a:extLst>
              <a:ext uri="{FF2B5EF4-FFF2-40B4-BE49-F238E27FC236}">
                <a16:creationId xmlns:a16="http://schemas.microsoft.com/office/drawing/2014/main" id="{5DB54C6E-2DF3-D32C-4B5E-2DE8AED8A5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4678" b="-9290"/>
          <a:stretch/>
        </p:blipFill>
        <p:spPr>
          <a:xfrm>
            <a:off x="289244" y="832625"/>
            <a:ext cx="8565512" cy="4059043"/>
          </a:xfrm>
          <a:prstGeom prst="rect">
            <a:avLst/>
          </a:prstGeom>
        </p:spPr>
      </p:pic>
    </p:spTree>
    <p:extLst>
      <p:ext uri="{BB962C8B-B14F-4D97-AF65-F5344CB8AC3E}">
        <p14:creationId xmlns:p14="http://schemas.microsoft.com/office/powerpoint/2010/main" val="10118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13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71"/>
          <p:cNvSpPr txBox="1">
            <a:spLocks noGrp="1"/>
          </p:cNvSpPr>
          <p:nvPr>
            <p:ph type="title"/>
          </p:nvPr>
        </p:nvSpPr>
        <p:spPr>
          <a:xfrm flipH="1">
            <a:off x="4826959" y="901987"/>
            <a:ext cx="3675158" cy="8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Target</a:t>
            </a:r>
            <a:br>
              <a:rPr lang="en" sz="4400" dirty="0"/>
            </a:br>
            <a:r>
              <a:rPr lang="en" sz="4400" dirty="0"/>
              <a:t>Costumer</a:t>
            </a:r>
            <a:endParaRPr sz="4400" dirty="0"/>
          </a:p>
        </p:txBody>
      </p:sp>
      <p:sp>
        <p:nvSpPr>
          <p:cNvPr id="1264" name="Google Shape;1264;p71"/>
          <p:cNvSpPr txBox="1">
            <a:spLocks noGrp="1"/>
          </p:cNvSpPr>
          <p:nvPr>
            <p:ph type="subTitle" idx="1"/>
          </p:nvPr>
        </p:nvSpPr>
        <p:spPr>
          <a:xfrm flipH="1">
            <a:off x="4496492" y="2737050"/>
            <a:ext cx="4172497" cy="945200"/>
          </a:xfrm>
          <a:prstGeom prst="rect">
            <a:avLst/>
          </a:prstGeom>
        </p:spPr>
        <p:txBody>
          <a:bodyPr spcFirstLastPara="1" wrap="square" lIns="91425" tIns="91425" rIns="91425" bIns="91425" anchor="ctr" anchorCtr="0">
            <a:noAutofit/>
          </a:bodyPr>
          <a:lstStyle/>
          <a:p>
            <a:pPr lvl="0" algn="l"/>
            <a:r>
              <a:rPr lang="en-US" sz="2000" dirty="0"/>
              <a:t>     Our target audience is college students, specifically AUB </a:t>
            </a:r>
            <a:r>
              <a:rPr lang="en-US" sz="2000" b="1" i="1" dirty="0"/>
              <a:t>undergraduates</a:t>
            </a:r>
            <a:r>
              <a:rPr lang="en-US" sz="2000" dirty="0"/>
              <a:t>. The website currently stores only undergrad AUB courses, which are made available for students to choose from upon creating a request.</a:t>
            </a:r>
          </a:p>
        </p:txBody>
      </p:sp>
      <p:sp>
        <p:nvSpPr>
          <p:cNvPr id="1265" name="Google Shape;1265;p7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1"/>
          <p:cNvGrpSpPr/>
          <p:nvPr/>
        </p:nvGrpSpPr>
        <p:grpSpPr>
          <a:xfrm>
            <a:off x="1004067" y="1313058"/>
            <a:ext cx="3628631" cy="2517384"/>
            <a:chOff x="1109417" y="1193720"/>
            <a:chExt cx="3628631" cy="2517384"/>
          </a:xfrm>
        </p:grpSpPr>
        <p:grpSp>
          <p:nvGrpSpPr>
            <p:cNvPr id="1270" name="Google Shape;1270;p71"/>
            <p:cNvGrpSpPr/>
            <p:nvPr/>
          </p:nvGrpSpPr>
          <p:grpSpPr>
            <a:xfrm rot="5400000">
              <a:off x="2245108" y="1193720"/>
              <a:ext cx="801000" cy="801000"/>
              <a:chOff x="5372267" y="434783"/>
              <a:chExt cx="801000" cy="801000"/>
            </a:xfrm>
          </p:grpSpPr>
          <p:sp>
            <p:nvSpPr>
              <p:cNvPr id="1271" name="Google Shape;1271;p71"/>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1"/>
            <p:cNvSpPr/>
            <p:nvPr/>
          </p:nvSpPr>
          <p:spPr>
            <a:xfrm flipH="1">
              <a:off x="4240547" y="2715949"/>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71"/>
            <p:cNvGrpSpPr/>
            <p:nvPr/>
          </p:nvGrpSpPr>
          <p:grpSpPr>
            <a:xfrm flipH="1">
              <a:off x="1353013" y="1432192"/>
              <a:ext cx="903412" cy="1289407"/>
              <a:chOff x="5484390" y="2699155"/>
              <a:chExt cx="1632940" cy="2330636"/>
            </a:xfrm>
          </p:grpSpPr>
          <p:sp>
            <p:nvSpPr>
              <p:cNvPr id="1275" name="Google Shape;1275;p71"/>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71"/>
            <p:cNvGrpSpPr/>
            <p:nvPr/>
          </p:nvGrpSpPr>
          <p:grpSpPr>
            <a:xfrm rot="-6299960">
              <a:off x="981513" y="2079961"/>
              <a:ext cx="603326" cy="198124"/>
              <a:chOff x="6872640" y="3345236"/>
              <a:chExt cx="575161" cy="188875"/>
            </a:xfrm>
          </p:grpSpPr>
          <p:sp>
            <p:nvSpPr>
              <p:cNvPr id="1278" name="Google Shape;1278;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1"/>
            <p:cNvSpPr/>
            <p:nvPr/>
          </p:nvSpPr>
          <p:spPr>
            <a:xfrm>
              <a:off x="1794422" y="1623401"/>
              <a:ext cx="2605157" cy="2087702"/>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13294" y="1729680"/>
              <a:ext cx="2366811" cy="1535902"/>
            </a:xfrm>
            <a:custGeom>
              <a:avLst/>
              <a:gdLst/>
              <a:ahLst/>
              <a:cxnLst/>
              <a:rect l="l" t="t" r="r" b="b"/>
              <a:pathLst>
                <a:path w="96483" h="62611" extrusionOk="0">
                  <a:moveTo>
                    <a:pt x="3310" y="1"/>
                  </a:moveTo>
                  <a:cubicBezTo>
                    <a:pt x="1484" y="1"/>
                    <a:pt x="0" y="1484"/>
                    <a:pt x="0" y="3310"/>
                  </a:cubicBezTo>
                  <a:lnTo>
                    <a:pt x="0" y="62610"/>
                  </a:lnTo>
                  <a:lnTo>
                    <a:pt x="96483" y="62610"/>
                  </a:lnTo>
                  <a:lnTo>
                    <a:pt x="96483" y="3310"/>
                  </a:lnTo>
                  <a:cubicBezTo>
                    <a:pt x="96483" y="1484"/>
                    <a:pt x="94999" y="1"/>
                    <a:pt x="93196" y="1"/>
                  </a:cubicBezTo>
                  <a:close/>
                </a:path>
              </a:pathLst>
            </a:custGeom>
            <a:solidFill>
              <a:schemeClr val="accent6"/>
            </a:solidFill>
            <a:ln>
              <a:noFill/>
            </a:ln>
            <a:effectLst>
              <a:outerShdw blurRad="57150" dist="19050" dir="5400000" algn="bl" rotWithShape="0">
                <a:schemeClr val="dk1">
                  <a:alpha val="9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2039828" y="1893748"/>
              <a:ext cx="2113751" cy="1278328"/>
            </a:xfrm>
            <a:custGeom>
              <a:avLst/>
              <a:gdLst/>
              <a:ahLst/>
              <a:cxnLst/>
              <a:rect l="l" t="t" r="r" b="b"/>
              <a:pathLst>
                <a:path w="86167" h="52111" extrusionOk="0">
                  <a:moveTo>
                    <a:pt x="1" y="1"/>
                  </a:moveTo>
                  <a:lnTo>
                    <a:pt x="1" y="52111"/>
                  </a:lnTo>
                  <a:lnTo>
                    <a:pt x="86166" y="52111"/>
                  </a:lnTo>
                  <a:lnTo>
                    <a:pt x="86166" y="1"/>
                  </a:lnTo>
                  <a:close/>
                </a:path>
              </a:pathLst>
            </a:custGeom>
            <a:solidFill>
              <a:schemeClr val="dk2"/>
            </a:solidFill>
            <a:ln>
              <a:noFill/>
            </a:ln>
            <a:effectLst>
              <a:outerShdw blurRad="57150" dist="19050" dir="5400000" algn="bl" rotWithShape="0">
                <a:schemeClr val="dk1">
                  <a:alpha val="14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1"/>
            <p:cNvGrpSpPr/>
            <p:nvPr/>
          </p:nvGrpSpPr>
          <p:grpSpPr>
            <a:xfrm>
              <a:off x="3285722" y="1558914"/>
              <a:ext cx="775519" cy="540341"/>
              <a:chOff x="3476740" y="1534150"/>
              <a:chExt cx="739293" cy="515101"/>
            </a:xfrm>
          </p:grpSpPr>
          <p:sp>
            <p:nvSpPr>
              <p:cNvPr id="1284" name="Google Shape;1284;p71"/>
              <p:cNvSpPr/>
              <p:nvPr/>
            </p:nvSpPr>
            <p:spPr>
              <a:xfrm>
                <a:off x="3476740" y="1534150"/>
                <a:ext cx="739293" cy="515101"/>
              </a:xfrm>
              <a:custGeom>
                <a:avLst/>
                <a:gdLst/>
                <a:ahLst/>
                <a:cxnLst/>
                <a:rect l="l" t="t" r="r" b="b"/>
                <a:pathLst>
                  <a:path w="31614" h="22027" extrusionOk="0">
                    <a:moveTo>
                      <a:pt x="2123" y="0"/>
                    </a:moveTo>
                    <a:cubicBezTo>
                      <a:pt x="959" y="0"/>
                      <a:pt x="0" y="959"/>
                      <a:pt x="0" y="2146"/>
                    </a:cubicBezTo>
                    <a:lnTo>
                      <a:pt x="0" y="19881"/>
                    </a:lnTo>
                    <a:cubicBezTo>
                      <a:pt x="0" y="21068"/>
                      <a:pt x="959" y="22026"/>
                      <a:pt x="2123" y="22026"/>
                    </a:cubicBezTo>
                    <a:lnTo>
                      <a:pt x="29468" y="22026"/>
                    </a:lnTo>
                    <a:cubicBezTo>
                      <a:pt x="30654" y="22026"/>
                      <a:pt x="31613" y="21068"/>
                      <a:pt x="31613" y="19881"/>
                    </a:cubicBezTo>
                    <a:lnTo>
                      <a:pt x="31613" y="2146"/>
                    </a:lnTo>
                    <a:cubicBezTo>
                      <a:pt x="31613" y="959"/>
                      <a:pt x="30654" y="0"/>
                      <a:pt x="29468" y="0"/>
                    </a:cubicBezTo>
                    <a:close/>
                  </a:path>
                </a:pathLst>
              </a:custGeom>
              <a:solidFill>
                <a:schemeClr val="accent3"/>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3596827" y="1627015"/>
                <a:ext cx="99316" cy="99316"/>
              </a:xfrm>
              <a:custGeom>
                <a:avLst/>
                <a:gdLst/>
                <a:ahLst/>
                <a:cxnLst/>
                <a:rect l="l" t="t" r="r" b="b"/>
                <a:pathLst>
                  <a:path w="4247" h="4247" extrusionOk="0">
                    <a:moveTo>
                      <a:pt x="2123" y="1"/>
                    </a:moveTo>
                    <a:cubicBezTo>
                      <a:pt x="959" y="1"/>
                      <a:pt x="1" y="936"/>
                      <a:pt x="1" y="2123"/>
                    </a:cubicBezTo>
                    <a:cubicBezTo>
                      <a:pt x="1" y="3287"/>
                      <a:pt x="959" y="4246"/>
                      <a:pt x="2123" y="4246"/>
                    </a:cubicBezTo>
                    <a:cubicBezTo>
                      <a:pt x="3310" y="4246"/>
                      <a:pt x="4246" y="3287"/>
                      <a:pt x="4246" y="2123"/>
                    </a:cubicBezTo>
                    <a:cubicBezTo>
                      <a:pt x="4246" y="936"/>
                      <a:pt x="3310" y="1"/>
                      <a:pt x="2123"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3744695" y="1651570"/>
                <a:ext cx="281859" cy="50208"/>
              </a:xfrm>
              <a:custGeom>
                <a:avLst/>
                <a:gdLst/>
                <a:ahLst/>
                <a:cxnLst/>
                <a:rect l="l" t="t" r="r" b="b"/>
                <a:pathLst>
                  <a:path w="12053" h="2147" extrusionOk="0">
                    <a:moveTo>
                      <a:pt x="1073" y="1"/>
                    </a:moveTo>
                    <a:cubicBezTo>
                      <a:pt x="480" y="1"/>
                      <a:pt x="0" y="480"/>
                      <a:pt x="0" y="1073"/>
                    </a:cubicBezTo>
                    <a:cubicBezTo>
                      <a:pt x="0" y="1667"/>
                      <a:pt x="480" y="2146"/>
                      <a:pt x="1073" y="2146"/>
                    </a:cubicBezTo>
                    <a:lnTo>
                      <a:pt x="10979" y="2146"/>
                    </a:lnTo>
                    <a:cubicBezTo>
                      <a:pt x="11573" y="2146"/>
                      <a:pt x="12052" y="1667"/>
                      <a:pt x="12052" y="1073"/>
                    </a:cubicBezTo>
                    <a:cubicBezTo>
                      <a:pt x="12052" y="480"/>
                      <a:pt x="11573" y="1"/>
                      <a:pt x="10979"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3609642" y="1811179"/>
                <a:ext cx="485753" cy="13353"/>
              </a:xfrm>
              <a:custGeom>
                <a:avLst/>
                <a:gdLst/>
                <a:ahLst/>
                <a:cxnLst/>
                <a:rect l="l" t="t" r="r" b="b"/>
                <a:pathLst>
                  <a:path w="20772" h="571" extrusionOk="0">
                    <a:moveTo>
                      <a:pt x="1" y="0"/>
                    </a:moveTo>
                    <a:lnTo>
                      <a:pt x="1" y="571"/>
                    </a:lnTo>
                    <a:lnTo>
                      <a:pt x="20772" y="571"/>
                    </a:lnTo>
                    <a:lnTo>
                      <a:pt x="20772" y="0"/>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3609642" y="1865621"/>
                <a:ext cx="485753" cy="12838"/>
              </a:xfrm>
              <a:custGeom>
                <a:avLst/>
                <a:gdLst/>
                <a:ahLst/>
                <a:cxnLst/>
                <a:rect l="l" t="t" r="r" b="b"/>
                <a:pathLst>
                  <a:path w="20772" h="549" extrusionOk="0">
                    <a:moveTo>
                      <a:pt x="1" y="1"/>
                    </a:moveTo>
                    <a:lnTo>
                      <a:pt x="1" y="548"/>
                    </a:lnTo>
                    <a:lnTo>
                      <a:pt x="20772" y="548"/>
                    </a:lnTo>
                    <a:lnTo>
                      <a:pt x="20772"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3609642" y="1919525"/>
                <a:ext cx="319743" cy="12838"/>
              </a:xfrm>
              <a:custGeom>
                <a:avLst/>
                <a:gdLst/>
                <a:ahLst/>
                <a:cxnLst/>
                <a:rect l="l" t="t" r="r" b="b"/>
                <a:pathLst>
                  <a:path w="13673" h="549" extrusionOk="0">
                    <a:moveTo>
                      <a:pt x="1" y="1"/>
                    </a:moveTo>
                    <a:lnTo>
                      <a:pt x="1" y="549"/>
                    </a:lnTo>
                    <a:lnTo>
                      <a:pt x="13673" y="549"/>
                    </a:lnTo>
                    <a:lnTo>
                      <a:pt x="13673"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1"/>
            <p:cNvGrpSpPr/>
            <p:nvPr/>
          </p:nvGrpSpPr>
          <p:grpSpPr>
            <a:xfrm>
              <a:off x="4124359" y="2212687"/>
              <a:ext cx="350894" cy="350184"/>
              <a:chOff x="4276204" y="2157384"/>
              <a:chExt cx="334503" cy="333827"/>
            </a:xfrm>
          </p:grpSpPr>
          <p:sp>
            <p:nvSpPr>
              <p:cNvPr id="1291" name="Google Shape;1291;p71"/>
              <p:cNvSpPr/>
              <p:nvPr/>
            </p:nvSpPr>
            <p:spPr>
              <a:xfrm>
                <a:off x="4276204" y="2157384"/>
                <a:ext cx="334503" cy="333827"/>
              </a:xfrm>
              <a:custGeom>
                <a:avLst/>
                <a:gdLst/>
                <a:ahLst/>
                <a:cxnLst/>
                <a:rect l="l" t="t" r="r" b="b"/>
                <a:pathLst>
                  <a:path w="11368" h="11345" extrusionOk="0">
                    <a:moveTo>
                      <a:pt x="5684" y="1"/>
                    </a:moveTo>
                    <a:cubicBezTo>
                      <a:pt x="2534" y="1"/>
                      <a:pt x="1" y="2534"/>
                      <a:pt x="1" y="5661"/>
                    </a:cubicBezTo>
                    <a:cubicBezTo>
                      <a:pt x="1" y="8811"/>
                      <a:pt x="2534" y="11345"/>
                      <a:pt x="5684" y="11345"/>
                    </a:cubicBezTo>
                    <a:cubicBezTo>
                      <a:pt x="8811" y="11345"/>
                      <a:pt x="11368" y="8811"/>
                      <a:pt x="11368" y="5661"/>
                    </a:cubicBezTo>
                    <a:cubicBezTo>
                      <a:pt x="11368" y="2534"/>
                      <a:pt x="8811" y="1"/>
                      <a:pt x="5684" y="1"/>
                    </a:cubicBezTo>
                    <a:close/>
                  </a:path>
                </a:pathLst>
              </a:custGeom>
              <a:solidFill>
                <a:schemeClr val="dk1"/>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352093" y="2253346"/>
                <a:ext cx="182729" cy="141828"/>
              </a:xfrm>
              <a:custGeom>
                <a:avLst/>
                <a:gdLst/>
                <a:ahLst/>
                <a:cxnLst/>
                <a:rect l="l" t="t" r="r" b="b"/>
                <a:pathLst>
                  <a:path w="6210" h="4820" extrusionOk="0">
                    <a:moveTo>
                      <a:pt x="5393" y="0"/>
                    </a:moveTo>
                    <a:cubicBezTo>
                      <a:pt x="5187" y="0"/>
                      <a:pt x="4981" y="88"/>
                      <a:pt x="4840" y="255"/>
                    </a:cubicBezTo>
                    <a:lnTo>
                      <a:pt x="2603" y="3062"/>
                    </a:lnTo>
                    <a:lnTo>
                      <a:pt x="1279" y="1875"/>
                    </a:lnTo>
                    <a:cubicBezTo>
                      <a:pt x="1140" y="1747"/>
                      <a:pt x="965" y="1683"/>
                      <a:pt x="790" y="1683"/>
                    </a:cubicBezTo>
                    <a:cubicBezTo>
                      <a:pt x="594" y="1683"/>
                      <a:pt x="397" y="1764"/>
                      <a:pt x="252" y="1921"/>
                    </a:cubicBezTo>
                    <a:cubicBezTo>
                      <a:pt x="1" y="2218"/>
                      <a:pt x="24" y="2674"/>
                      <a:pt x="321" y="2948"/>
                    </a:cubicBezTo>
                    <a:lnTo>
                      <a:pt x="2192" y="4637"/>
                    </a:lnTo>
                    <a:cubicBezTo>
                      <a:pt x="2329" y="4751"/>
                      <a:pt x="2489" y="4820"/>
                      <a:pt x="2672" y="4820"/>
                    </a:cubicBezTo>
                    <a:lnTo>
                      <a:pt x="2740" y="4820"/>
                    </a:lnTo>
                    <a:cubicBezTo>
                      <a:pt x="2923" y="4820"/>
                      <a:pt x="3128" y="4706"/>
                      <a:pt x="3242" y="4569"/>
                    </a:cubicBezTo>
                    <a:lnTo>
                      <a:pt x="5958" y="1168"/>
                    </a:lnTo>
                    <a:cubicBezTo>
                      <a:pt x="6209" y="871"/>
                      <a:pt x="6164" y="414"/>
                      <a:pt x="5844" y="163"/>
                    </a:cubicBezTo>
                    <a:cubicBezTo>
                      <a:pt x="5714" y="53"/>
                      <a:pt x="5554" y="0"/>
                      <a:pt x="5393" y="0"/>
                    </a:cubicBezTo>
                    <a:close/>
                  </a:path>
                </a:pathLst>
              </a:custGeom>
              <a:solidFill>
                <a:schemeClr val="accent6"/>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1"/>
            <p:cNvGrpSpPr/>
            <p:nvPr/>
          </p:nvGrpSpPr>
          <p:grpSpPr>
            <a:xfrm>
              <a:off x="2158724" y="2195513"/>
              <a:ext cx="1859229" cy="976549"/>
              <a:chOff x="3659925" y="3369125"/>
              <a:chExt cx="1891550" cy="993525"/>
            </a:xfrm>
          </p:grpSpPr>
          <p:sp>
            <p:nvSpPr>
              <p:cNvPr id="1294" name="Google Shape;1294;p71"/>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1"/>
            <p:cNvGrpSpPr/>
            <p:nvPr/>
          </p:nvGrpSpPr>
          <p:grpSpPr>
            <a:xfrm>
              <a:off x="1550178" y="2904087"/>
              <a:ext cx="903418" cy="742602"/>
              <a:chOff x="1465700" y="3424425"/>
              <a:chExt cx="983800" cy="808675"/>
            </a:xfrm>
          </p:grpSpPr>
          <p:sp>
            <p:nvSpPr>
              <p:cNvPr id="1297" name="Google Shape;1297;p71"/>
              <p:cNvSpPr/>
              <p:nvPr/>
            </p:nvSpPr>
            <p:spPr>
              <a:xfrm>
                <a:off x="1494225" y="3424425"/>
                <a:ext cx="911325" cy="737850"/>
              </a:xfrm>
              <a:custGeom>
                <a:avLst/>
                <a:gdLst/>
                <a:ahLst/>
                <a:cxnLst/>
                <a:rect l="l" t="t" r="r" b="b"/>
                <a:pathLst>
                  <a:path w="36453" h="29514" extrusionOk="0">
                    <a:moveTo>
                      <a:pt x="1599" y="0"/>
                    </a:moveTo>
                    <a:cubicBezTo>
                      <a:pt x="708" y="0"/>
                      <a:pt x="1" y="730"/>
                      <a:pt x="1" y="1598"/>
                    </a:cubicBezTo>
                    <a:lnTo>
                      <a:pt x="1" y="6505"/>
                    </a:lnTo>
                    <a:lnTo>
                      <a:pt x="1" y="26135"/>
                    </a:lnTo>
                    <a:cubicBezTo>
                      <a:pt x="1" y="27984"/>
                      <a:pt x="1507" y="29513"/>
                      <a:pt x="3379" y="29513"/>
                    </a:cubicBezTo>
                    <a:lnTo>
                      <a:pt x="33075" y="29513"/>
                    </a:lnTo>
                    <a:cubicBezTo>
                      <a:pt x="34946" y="29513"/>
                      <a:pt x="36453" y="27984"/>
                      <a:pt x="36453" y="26135"/>
                    </a:cubicBezTo>
                    <a:lnTo>
                      <a:pt x="36453" y="6505"/>
                    </a:lnTo>
                    <a:cubicBezTo>
                      <a:pt x="36453" y="4656"/>
                      <a:pt x="34946" y="3150"/>
                      <a:pt x="33075" y="3150"/>
                    </a:cubicBezTo>
                    <a:lnTo>
                      <a:pt x="14381" y="3150"/>
                    </a:lnTo>
                    <a:lnTo>
                      <a:pt x="14107" y="2374"/>
                    </a:lnTo>
                    <a:cubicBezTo>
                      <a:pt x="13582" y="936"/>
                      <a:pt x="12212" y="0"/>
                      <a:pt x="10706" y="0"/>
                    </a:cubicBezTo>
                    <a:close/>
                  </a:path>
                </a:pathLst>
              </a:custGeom>
              <a:solidFill>
                <a:schemeClr val="accent5"/>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568425" y="3581400"/>
                <a:ext cx="762950" cy="640275"/>
              </a:xfrm>
              <a:custGeom>
                <a:avLst/>
                <a:gdLst/>
                <a:ahLst/>
                <a:cxnLst/>
                <a:rect l="l" t="t" r="r" b="b"/>
                <a:pathLst>
                  <a:path w="30518" h="25611" extrusionOk="0">
                    <a:moveTo>
                      <a:pt x="0" y="1"/>
                    </a:moveTo>
                    <a:lnTo>
                      <a:pt x="0" y="25611"/>
                    </a:lnTo>
                    <a:lnTo>
                      <a:pt x="30517" y="25611"/>
                    </a:lnTo>
                    <a:lnTo>
                      <a:pt x="30517" y="1"/>
                    </a:lnTo>
                    <a:close/>
                  </a:path>
                </a:pathLst>
              </a:custGeom>
              <a:solidFill>
                <a:schemeClr val="accent6"/>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465700" y="3645325"/>
                <a:ext cx="983800" cy="587775"/>
              </a:xfrm>
              <a:custGeom>
                <a:avLst/>
                <a:gdLst/>
                <a:ahLst/>
                <a:cxnLst/>
                <a:rect l="l" t="t" r="r" b="b"/>
                <a:pathLst>
                  <a:path w="39352" h="23511" extrusionOk="0">
                    <a:moveTo>
                      <a:pt x="27802" y="0"/>
                    </a:moveTo>
                    <a:cubicBezTo>
                      <a:pt x="26158" y="0"/>
                      <a:pt x="24697" y="1027"/>
                      <a:pt x="24127" y="2557"/>
                    </a:cubicBezTo>
                    <a:lnTo>
                      <a:pt x="23830" y="3401"/>
                    </a:lnTo>
                    <a:lnTo>
                      <a:pt x="3653" y="3401"/>
                    </a:lnTo>
                    <a:cubicBezTo>
                      <a:pt x="1621" y="3401"/>
                      <a:pt x="1" y="5022"/>
                      <a:pt x="1" y="7030"/>
                    </a:cubicBezTo>
                    <a:lnTo>
                      <a:pt x="1" y="19881"/>
                    </a:lnTo>
                    <a:cubicBezTo>
                      <a:pt x="1" y="21890"/>
                      <a:pt x="1621" y="23510"/>
                      <a:pt x="3653" y="23510"/>
                    </a:cubicBezTo>
                    <a:lnTo>
                      <a:pt x="35699" y="23510"/>
                    </a:lnTo>
                    <a:cubicBezTo>
                      <a:pt x="37708" y="23510"/>
                      <a:pt x="39351" y="21890"/>
                      <a:pt x="39351" y="19881"/>
                    </a:cubicBezTo>
                    <a:lnTo>
                      <a:pt x="39351" y="7030"/>
                    </a:lnTo>
                    <a:lnTo>
                      <a:pt x="39351" y="1735"/>
                    </a:lnTo>
                    <a:cubicBezTo>
                      <a:pt x="39351" y="776"/>
                      <a:pt x="38575" y="0"/>
                      <a:pt x="37617" y="0"/>
                    </a:cubicBezTo>
                    <a:close/>
                  </a:path>
                </a:pathLst>
              </a:custGeom>
              <a:solidFill>
                <a:schemeClr val="accent3"/>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1"/>
            <p:cNvGrpSpPr/>
            <p:nvPr/>
          </p:nvGrpSpPr>
          <p:grpSpPr>
            <a:xfrm rot="5400000">
              <a:off x="4337310" y="2069468"/>
              <a:ext cx="603344" cy="198130"/>
              <a:chOff x="6872640" y="3345236"/>
              <a:chExt cx="575161" cy="188875"/>
            </a:xfrm>
          </p:grpSpPr>
          <p:sp>
            <p:nvSpPr>
              <p:cNvPr id="1301" name="Google Shape;1301;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1"/>
            <p:cNvSpPr/>
            <p:nvPr/>
          </p:nvSpPr>
          <p:spPr>
            <a:xfrm>
              <a:off x="3912779" y="3288654"/>
              <a:ext cx="546000" cy="3804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3"/>
                                        </p:tgtEl>
                                        <p:attrNameLst>
                                          <p:attrName>style.visibility</p:attrName>
                                        </p:attrNameLst>
                                      </p:cBhvr>
                                      <p:to>
                                        <p:strVal val="visible"/>
                                      </p:to>
                                    </p:set>
                                    <p:animEffect transition="in" filter="fade">
                                      <p:cBhvr>
                                        <p:cTn id="7" dur="1000"/>
                                        <p:tgtEl>
                                          <p:spTgt spid="1263"/>
                                        </p:tgtEl>
                                      </p:cBhvr>
                                    </p:animEffect>
                                  </p:childTnLst>
                                </p:cTn>
                              </p:par>
                              <p:par>
                                <p:cTn id="8" presetID="10" presetClass="entr" presetSubtype="0" fill="hold" nodeType="withEffect">
                                  <p:stCondLst>
                                    <p:cond delay="0"/>
                                  </p:stCondLst>
                                  <p:childTnLst>
                                    <p:set>
                                      <p:cBhvr>
                                        <p:cTn id="9" dur="1" fill="hold">
                                          <p:stCondLst>
                                            <p:cond delay="0"/>
                                          </p:stCondLst>
                                        </p:cTn>
                                        <p:tgtEl>
                                          <p:spTgt spid="1264"/>
                                        </p:tgtEl>
                                        <p:attrNameLst>
                                          <p:attrName>style.visibility</p:attrName>
                                        </p:attrNameLst>
                                      </p:cBhvr>
                                      <p:to>
                                        <p:strVal val="visible"/>
                                      </p:to>
                                    </p:set>
                                    <p:animEffect transition="in" filter="fade">
                                      <p:cBhvr>
                                        <p:cTn id="10" dur="1000"/>
                                        <p:tgtEl>
                                          <p:spTgt spid="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80"/>
          <p:cNvSpPr txBox="1">
            <a:spLocks noGrp="1"/>
          </p:cNvSpPr>
          <p:nvPr>
            <p:ph type="title"/>
          </p:nvPr>
        </p:nvSpPr>
        <p:spPr>
          <a:xfrm>
            <a:off x="971491" y="975606"/>
            <a:ext cx="3852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Size</a:t>
            </a:r>
            <a:endParaRPr dirty="0"/>
          </a:p>
        </p:txBody>
      </p:sp>
      <p:sp>
        <p:nvSpPr>
          <p:cNvPr id="1764" name="Google Shape;1764;p80"/>
          <p:cNvSpPr txBox="1">
            <a:spLocks noGrp="1"/>
          </p:cNvSpPr>
          <p:nvPr>
            <p:ph type="subTitle" idx="1"/>
          </p:nvPr>
        </p:nvSpPr>
        <p:spPr>
          <a:xfrm>
            <a:off x="985682" y="1696667"/>
            <a:ext cx="3201022" cy="22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US" sz="2000" b="1" dirty="0">
                <a:latin typeface="Darker Grotesque"/>
                <a:ea typeface="Darker Grotesque"/>
                <a:cs typeface="Darker Grotesque"/>
                <a:sym typeface="Darker Grotesque"/>
              </a:rPr>
              <a:t>According to AUB facts and figures 2023, there are</a:t>
            </a:r>
          </a:p>
          <a:p>
            <a:pPr marL="0" lvl="0" indent="0" algn="l" rtl="0">
              <a:spcBef>
                <a:spcPts val="0"/>
              </a:spcBef>
              <a:spcAft>
                <a:spcPts val="0"/>
              </a:spcAft>
              <a:buClr>
                <a:srgbClr val="273D40"/>
              </a:buClr>
              <a:buSzPts val="600"/>
              <a:buFont typeface="Arial"/>
              <a:buNone/>
            </a:pPr>
            <a:r>
              <a:rPr lang="en-US" sz="2000" b="1" dirty="0">
                <a:latin typeface="Darker Grotesque"/>
                <a:sym typeface="Darker Grotesque"/>
              </a:rPr>
              <a:t>approximately</a:t>
            </a:r>
            <a:r>
              <a:rPr lang="en-US" sz="2000" b="1" dirty="0">
                <a:solidFill>
                  <a:schemeClr val="tx1"/>
                </a:solidFill>
                <a:latin typeface="Darker Grotesque"/>
                <a:sym typeface="Darker Grotesque"/>
              </a:rPr>
              <a:t> 6,000 </a:t>
            </a:r>
            <a:r>
              <a:rPr lang="en-US" sz="2000" b="1" dirty="0">
                <a:latin typeface="Darker Grotesque"/>
                <a:sym typeface="Darker Grotesque"/>
              </a:rPr>
              <a:t>enrolled undergraduate students, who are distributed between 6 faculties.</a:t>
            </a:r>
            <a:endParaRPr sz="2000" dirty="0"/>
          </a:p>
        </p:txBody>
      </p:sp>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431;p74">
            <a:extLst>
              <a:ext uri="{FF2B5EF4-FFF2-40B4-BE49-F238E27FC236}">
                <a16:creationId xmlns:a16="http://schemas.microsoft.com/office/drawing/2014/main" id="{E9805465-E899-9224-9432-C8554E0D9520}"/>
              </a:ext>
            </a:extLst>
          </p:cNvPr>
          <p:cNvGrpSpPr/>
          <p:nvPr/>
        </p:nvGrpSpPr>
        <p:grpSpPr>
          <a:xfrm>
            <a:off x="4823491" y="1246527"/>
            <a:ext cx="3083510" cy="2083414"/>
            <a:chOff x="775177" y="1521287"/>
            <a:chExt cx="3720297" cy="2748441"/>
          </a:xfrm>
        </p:grpSpPr>
        <p:sp>
          <p:nvSpPr>
            <p:cNvPr id="5" name="Google Shape;1432;p74">
              <a:extLst>
                <a:ext uri="{FF2B5EF4-FFF2-40B4-BE49-F238E27FC236}">
                  <a16:creationId xmlns:a16="http://schemas.microsoft.com/office/drawing/2014/main" id="{78D1711F-075D-DA03-0A16-3492E9A89B4A}"/>
                </a:ext>
              </a:extLst>
            </p:cNvPr>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33;p74">
              <a:extLst>
                <a:ext uri="{FF2B5EF4-FFF2-40B4-BE49-F238E27FC236}">
                  <a16:creationId xmlns:a16="http://schemas.microsoft.com/office/drawing/2014/main" id="{65D1CE2B-C6C9-D76C-833E-5C2FCF5C4F04}"/>
                </a:ext>
              </a:extLst>
            </p:cNvPr>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34;p74">
              <a:extLst>
                <a:ext uri="{FF2B5EF4-FFF2-40B4-BE49-F238E27FC236}">
                  <a16:creationId xmlns:a16="http://schemas.microsoft.com/office/drawing/2014/main" id="{944F432B-E400-759B-7F23-817E9B1DE4D2}"/>
                </a:ext>
              </a:extLst>
            </p:cNvPr>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35;p74">
              <a:extLst>
                <a:ext uri="{FF2B5EF4-FFF2-40B4-BE49-F238E27FC236}">
                  <a16:creationId xmlns:a16="http://schemas.microsoft.com/office/drawing/2014/main" id="{DCC7B03C-FC82-4EFC-BA7A-C1BF2E0429F4}"/>
                </a:ext>
              </a:extLst>
            </p:cNvPr>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36;p74">
              <a:extLst>
                <a:ext uri="{FF2B5EF4-FFF2-40B4-BE49-F238E27FC236}">
                  <a16:creationId xmlns:a16="http://schemas.microsoft.com/office/drawing/2014/main" id="{C8424B2B-9CAC-19A9-2B00-CE01F7566F99}"/>
                </a:ext>
              </a:extLst>
            </p:cNvPr>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37;p74">
              <a:extLst>
                <a:ext uri="{FF2B5EF4-FFF2-40B4-BE49-F238E27FC236}">
                  <a16:creationId xmlns:a16="http://schemas.microsoft.com/office/drawing/2014/main" id="{D4253187-B310-BA34-375B-B666D7AFBC19}"/>
                </a:ext>
              </a:extLst>
            </p:cNvPr>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38;p74">
              <a:extLst>
                <a:ext uri="{FF2B5EF4-FFF2-40B4-BE49-F238E27FC236}">
                  <a16:creationId xmlns:a16="http://schemas.microsoft.com/office/drawing/2014/main" id="{6E2A3567-3F05-65BA-EFEB-884F50AC81B5}"/>
                </a:ext>
              </a:extLst>
            </p:cNvPr>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39;p74">
              <a:extLst>
                <a:ext uri="{FF2B5EF4-FFF2-40B4-BE49-F238E27FC236}">
                  <a16:creationId xmlns:a16="http://schemas.microsoft.com/office/drawing/2014/main" id="{B9E22FAE-8953-3ACD-3B1F-89AE4E9C6082}"/>
                </a:ext>
              </a:extLst>
            </p:cNvPr>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0;p74">
              <a:extLst>
                <a:ext uri="{FF2B5EF4-FFF2-40B4-BE49-F238E27FC236}">
                  <a16:creationId xmlns:a16="http://schemas.microsoft.com/office/drawing/2014/main" id="{5BBF67D8-3C3A-1679-9C56-0D7108D1D10A}"/>
                </a:ext>
              </a:extLst>
            </p:cNvPr>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1;p74">
              <a:extLst>
                <a:ext uri="{FF2B5EF4-FFF2-40B4-BE49-F238E27FC236}">
                  <a16:creationId xmlns:a16="http://schemas.microsoft.com/office/drawing/2014/main" id="{5E639B57-9E6C-5F91-DBB5-40956CA5EF12}"/>
                </a:ext>
              </a:extLst>
            </p:cNvPr>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2;p74">
              <a:extLst>
                <a:ext uri="{FF2B5EF4-FFF2-40B4-BE49-F238E27FC236}">
                  <a16:creationId xmlns:a16="http://schemas.microsoft.com/office/drawing/2014/main" id="{7F566405-BF26-85B8-F58D-50CF3C719DAC}"/>
                </a:ext>
              </a:extLst>
            </p:cNvPr>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43;p74">
              <a:extLst>
                <a:ext uri="{FF2B5EF4-FFF2-40B4-BE49-F238E27FC236}">
                  <a16:creationId xmlns:a16="http://schemas.microsoft.com/office/drawing/2014/main" id="{3D71F44D-E95E-6A58-F8A3-9A91F097381D}"/>
                </a:ext>
              </a:extLst>
            </p:cNvPr>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44;p74">
              <a:extLst>
                <a:ext uri="{FF2B5EF4-FFF2-40B4-BE49-F238E27FC236}">
                  <a16:creationId xmlns:a16="http://schemas.microsoft.com/office/drawing/2014/main" id="{9DC57A57-309B-8633-E349-972CA1E90158}"/>
                </a:ext>
              </a:extLst>
            </p:cNvPr>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45;p74">
              <a:extLst>
                <a:ext uri="{FF2B5EF4-FFF2-40B4-BE49-F238E27FC236}">
                  <a16:creationId xmlns:a16="http://schemas.microsoft.com/office/drawing/2014/main" id="{DA2582AC-9FD1-B606-64CC-E659909BC506}"/>
                </a:ext>
              </a:extLst>
            </p:cNvPr>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6;p74">
              <a:extLst>
                <a:ext uri="{FF2B5EF4-FFF2-40B4-BE49-F238E27FC236}">
                  <a16:creationId xmlns:a16="http://schemas.microsoft.com/office/drawing/2014/main" id="{BEE41202-F53F-1744-AE1A-1135A3016661}"/>
                </a:ext>
              </a:extLst>
            </p:cNvPr>
            <p:cNvSpPr/>
            <p:nvPr/>
          </p:nvSpPr>
          <p:spPr>
            <a:xfrm>
              <a:off x="2583350" y="1979850"/>
              <a:ext cx="1767899" cy="1355736"/>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47;p74">
              <a:extLst>
                <a:ext uri="{FF2B5EF4-FFF2-40B4-BE49-F238E27FC236}">
                  <a16:creationId xmlns:a16="http://schemas.microsoft.com/office/drawing/2014/main" id="{5C05D6A2-4700-3A2D-1E62-C580AE79613E}"/>
                </a:ext>
              </a:extLst>
            </p:cNvPr>
            <p:cNvSpPr/>
            <p:nvPr/>
          </p:nvSpPr>
          <p:spPr>
            <a:xfrm>
              <a:off x="2898043" y="2191382"/>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48;p74">
              <a:extLst>
                <a:ext uri="{FF2B5EF4-FFF2-40B4-BE49-F238E27FC236}">
                  <a16:creationId xmlns:a16="http://schemas.microsoft.com/office/drawing/2014/main" id="{9399C44C-D897-13A9-446D-538BBAF11CE6}"/>
                </a:ext>
              </a:extLst>
            </p:cNvPr>
            <p:cNvSpPr/>
            <p:nvPr/>
          </p:nvSpPr>
          <p:spPr>
            <a:xfrm>
              <a:off x="2898043" y="2398972"/>
              <a:ext cx="1138543" cy="669429"/>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49;p74">
              <a:extLst>
                <a:ext uri="{FF2B5EF4-FFF2-40B4-BE49-F238E27FC236}">
                  <a16:creationId xmlns:a16="http://schemas.microsoft.com/office/drawing/2014/main" id="{B1A37418-C936-72C8-9314-4995E97DA81E}"/>
                </a:ext>
              </a:extLst>
            </p:cNvPr>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0;p74">
              <a:extLst>
                <a:ext uri="{FF2B5EF4-FFF2-40B4-BE49-F238E27FC236}">
                  <a16:creationId xmlns:a16="http://schemas.microsoft.com/office/drawing/2014/main" id="{59AD1F80-CD99-881A-F4AC-8369FCA41CBD}"/>
                </a:ext>
              </a:extLst>
            </p:cNvPr>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1;p74">
              <a:extLst>
                <a:ext uri="{FF2B5EF4-FFF2-40B4-BE49-F238E27FC236}">
                  <a16:creationId xmlns:a16="http://schemas.microsoft.com/office/drawing/2014/main" id="{3A927EB4-71D3-E1C9-6CC7-A5326EF3056B}"/>
                </a:ext>
              </a:extLst>
            </p:cNvPr>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52;p74">
              <a:extLst>
                <a:ext uri="{FF2B5EF4-FFF2-40B4-BE49-F238E27FC236}">
                  <a16:creationId xmlns:a16="http://schemas.microsoft.com/office/drawing/2014/main" id="{8CC94036-1252-5A67-3924-DDF0F0E5AC6F}"/>
                </a:ext>
              </a:extLst>
            </p:cNvPr>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3;p74">
              <a:extLst>
                <a:ext uri="{FF2B5EF4-FFF2-40B4-BE49-F238E27FC236}">
                  <a16:creationId xmlns:a16="http://schemas.microsoft.com/office/drawing/2014/main" id="{BEA5F93D-D84B-83F0-CAC1-2099B0D8D283}"/>
                </a:ext>
              </a:extLst>
            </p:cNvPr>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54;p74">
              <a:extLst>
                <a:ext uri="{FF2B5EF4-FFF2-40B4-BE49-F238E27FC236}">
                  <a16:creationId xmlns:a16="http://schemas.microsoft.com/office/drawing/2014/main" id="{04917925-57D1-12A5-DE50-93D2A80DA422}"/>
                </a:ext>
              </a:extLst>
            </p:cNvPr>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639</Words>
  <Application>Microsoft Office PowerPoint</Application>
  <PresentationFormat>On-screen Show (16:9)</PresentationFormat>
  <Paragraphs>95</Paragraphs>
  <Slides>16</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Söhne</vt:lpstr>
      <vt:lpstr>Roboto Condensed</vt:lpstr>
      <vt:lpstr>Times New Roman</vt:lpstr>
      <vt:lpstr>Darker Grotesque Medium</vt:lpstr>
      <vt:lpstr>Arial</vt:lpstr>
      <vt:lpstr>Darker Grotesque</vt:lpstr>
      <vt:lpstr>Calibri</vt:lpstr>
      <vt:lpstr>Montserrat</vt:lpstr>
      <vt:lpstr>Open Sans</vt:lpstr>
      <vt:lpstr>Multi-Business Company Website by Slidesgo</vt:lpstr>
      <vt:lpstr>Study Buddy</vt:lpstr>
      <vt:lpstr>Why are we here?</vt:lpstr>
      <vt:lpstr>05</vt:lpstr>
      <vt:lpstr>Problem</vt:lpstr>
      <vt:lpstr>Importance</vt:lpstr>
      <vt:lpstr>Solution</vt:lpstr>
      <vt:lpstr>PowerPoint Presentation</vt:lpstr>
      <vt:lpstr>Target Costumer</vt:lpstr>
      <vt:lpstr>Market Size</vt:lpstr>
      <vt:lpstr>Market Growth</vt:lpstr>
      <vt:lpstr>Competitors</vt:lpstr>
      <vt:lpstr>Added Value and benefit:</vt:lpstr>
      <vt:lpstr>80 hours</vt:lpstr>
      <vt:lpstr>Overview</vt:lpstr>
      <vt:lpstr>With your approval, we can: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Buddy</dc:title>
  <dc:creator>Maya</dc:creator>
  <cp:lastModifiedBy>Maya Ali (Student)</cp:lastModifiedBy>
  <cp:revision>31</cp:revision>
  <dcterms:modified xsi:type="dcterms:W3CDTF">2023-10-04T17:56:46Z</dcterms:modified>
</cp:coreProperties>
</file>